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36BD9B4-2E37-4AA7-91CE-70F82771FCA9}"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36B3DD-A20E-4649-A217-BF86DD321EF2}" type="slidenum">
              <a:rPr lang="en-GB" smtClean="0"/>
              <a:t>‹#›</a:t>
            </a:fld>
            <a:endParaRPr lang="en-GB"/>
          </a:p>
        </p:txBody>
      </p:sp>
    </p:spTree>
    <p:extLst>
      <p:ext uri="{BB962C8B-B14F-4D97-AF65-F5344CB8AC3E}">
        <p14:creationId xmlns:p14="http://schemas.microsoft.com/office/powerpoint/2010/main" val="1850881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6BD9B4-2E37-4AA7-91CE-70F82771FCA9}"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36B3DD-A20E-4649-A217-BF86DD321EF2}" type="slidenum">
              <a:rPr lang="en-GB" smtClean="0"/>
              <a:t>‹#›</a:t>
            </a:fld>
            <a:endParaRPr lang="en-GB"/>
          </a:p>
        </p:txBody>
      </p:sp>
    </p:spTree>
    <p:extLst>
      <p:ext uri="{BB962C8B-B14F-4D97-AF65-F5344CB8AC3E}">
        <p14:creationId xmlns:p14="http://schemas.microsoft.com/office/powerpoint/2010/main" val="3082185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6BD9B4-2E37-4AA7-91CE-70F82771FCA9}"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36B3DD-A20E-4649-A217-BF86DD321EF2}" type="slidenum">
              <a:rPr lang="en-GB" smtClean="0"/>
              <a:t>‹#›</a:t>
            </a:fld>
            <a:endParaRPr lang="en-GB"/>
          </a:p>
        </p:txBody>
      </p:sp>
    </p:spTree>
    <p:extLst>
      <p:ext uri="{BB962C8B-B14F-4D97-AF65-F5344CB8AC3E}">
        <p14:creationId xmlns:p14="http://schemas.microsoft.com/office/powerpoint/2010/main" val="249396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6BD9B4-2E37-4AA7-91CE-70F82771FCA9}"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36B3DD-A20E-4649-A217-BF86DD321EF2}" type="slidenum">
              <a:rPr lang="en-GB" smtClean="0"/>
              <a:t>‹#›</a:t>
            </a:fld>
            <a:endParaRPr lang="en-GB"/>
          </a:p>
        </p:txBody>
      </p:sp>
    </p:spTree>
    <p:extLst>
      <p:ext uri="{BB962C8B-B14F-4D97-AF65-F5344CB8AC3E}">
        <p14:creationId xmlns:p14="http://schemas.microsoft.com/office/powerpoint/2010/main" val="394414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6BD9B4-2E37-4AA7-91CE-70F82771FCA9}"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36B3DD-A20E-4649-A217-BF86DD321EF2}" type="slidenum">
              <a:rPr lang="en-GB" smtClean="0"/>
              <a:t>‹#›</a:t>
            </a:fld>
            <a:endParaRPr lang="en-GB"/>
          </a:p>
        </p:txBody>
      </p:sp>
    </p:spTree>
    <p:extLst>
      <p:ext uri="{BB962C8B-B14F-4D97-AF65-F5344CB8AC3E}">
        <p14:creationId xmlns:p14="http://schemas.microsoft.com/office/powerpoint/2010/main" val="3878839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36BD9B4-2E37-4AA7-91CE-70F82771FCA9}" type="datetimeFigureOut">
              <a:rPr lang="en-GB" smtClean="0"/>
              <a:t>24/04/2019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36B3DD-A20E-4649-A217-BF86DD321EF2}" type="slidenum">
              <a:rPr lang="en-GB" smtClean="0"/>
              <a:t>‹#›</a:t>
            </a:fld>
            <a:endParaRPr lang="en-GB"/>
          </a:p>
        </p:txBody>
      </p:sp>
    </p:spTree>
    <p:extLst>
      <p:ext uri="{BB962C8B-B14F-4D97-AF65-F5344CB8AC3E}">
        <p14:creationId xmlns:p14="http://schemas.microsoft.com/office/powerpoint/2010/main" val="593704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36BD9B4-2E37-4AA7-91CE-70F82771FCA9}" type="datetimeFigureOut">
              <a:rPr lang="en-GB" smtClean="0"/>
              <a:t>24/04/2019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36B3DD-A20E-4649-A217-BF86DD321EF2}" type="slidenum">
              <a:rPr lang="en-GB" smtClean="0"/>
              <a:t>‹#›</a:t>
            </a:fld>
            <a:endParaRPr lang="en-GB"/>
          </a:p>
        </p:txBody>
      </p:sp>
    </p:spTree>
    <p:extLst>
      <p:ext uri="{BB962C8B-B14F-4D97-AF65-F5344CB8AC3E}">
        <p14:creationId xmlns:p14="http://schemas.microsoft.com/office/powerpoint/2010/main" val="1414274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36BD9B4-2E37-4AA7-91CE-70F82771FCA9}" type="datetimeFigureOut">
              <a:rPr lang="en-GB" smtClean="0"/>
              <a:t>24/04/2019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36B3DD-A20E-4649-A217-BF86DD321EF2}" type="slidenum">
              <a:rPr lang="en-GB" smtClean="0"/>
              <a:t>‹#›</a:t>
            </a:fld>
            <a:endParaRPr lang="en-GB"/>
          </a:p>
        </p:txBody>
      </p:sp>
    </p:spTree>
    <p:extLst>
      <p:ext uri="{BB962C8B-B14F-4D97-AF65-F5344CB8AC3E}">
        <p14:creationId xmlns:p14="http://schemas.microsoft.com/office/powerpoint/2010/main" val="2932636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BD9B4-2E37-4AA7-91CE-70F82771FCA9}" type="datetimeFigureOut">
              <a:rPr lang="en-GB" smtClean="0"/>
              <a:t>24/04/2019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36B3DD-A20E-4649-A217-BF86DD321EF2}" type="slidenum">
              <a:rPr lang="en-GB" smtClean="0"/>
              <a:t>‹#›</a:t>
            </a:fld>
            <a:endParaRPr lang="en-GB"/>
          </a:p>
        </p:txBody>
      </p:sp>
    </p:spTree>
    <p:extLst>
      <p:ext uri="{BB962C8B-B14F-4D97-AF65-F5344CB8AC3E}">
        <p14:creationId xmlns:p14="http://schemas.microsoft.com/office/powerpoint/2010/main" val="384455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6BD9B4-2E37-4AA7-91CE-70F82771FCA9}" type="datetimeFigureOut">
              <a:rPr lang="en-GB" smtClean="0"/>
              <a:t>24/04/2019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36B3DD-A20E-4649-A217-BF86DD321EF2}" type="slidenum">
              <a:rPr lang="en-GB" smtClean="0"/>
              <a:t>‹#›</a:t>
            </a:fld>
            <a:endParaRPr lang="en-GB"/>
          </a:p>
        </p:txBody>
      </p:sp>
    </p:spTree>
    <p:extLst>
      <p:ext uri="{BB962C8B-B14F-4D97-AF65-F5344CB8AC3E}">
        <p14:creationId xmlns:p14="http://schemas.microsoft.com/office/powerpoint/2010/main" val="3348256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6BD9B4-2E37-4AA7-91CE-70F82771FCA9}" type="datetimeFigureOut">
              <a:rPr lang="en-GB" smtClean="0"/>
              <a:t>24/04/2019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36B3DD-A20E-4649-A217-BF86DD321EF2}" type="slidenum">
              <a:rPr lang="en-GB" smtClean="0"/>
              <a:t>‹#›</a:t>
            </a:fld>
            <a:endParaRPr lang="en-GB"/>
          </a:p>
        </p:txBody>
      </p:sp>
    </p:spTree>
    <p:extLst>
      <p:ext uri="{BB962C8B-B14F-4D97-AF65-F5344CB8AC3E}">
        <p14:creationId xmlns:p14="http://schemas.microsoft.com/office/powerpoint/2010/main" val="3964846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6BD9B4-2E37-4AA7-91CE-70F82771FCA9}" type="datetimeFigureOut">
              <a:rPr lang="en-GB" smtClean="0"/>
              <a:t>24/04/2019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36B3DD-A20E-4649-A217-BF86DD321EF2}" type="slidenum">
              <a:rPr lang="en-GB" smtClean="0"/>
              <a:t>‹#›</a:t>
            </a:fld>
            <a:endParaRPr lang="en-GB"/>
          </a:p>
        </p:txBody>
      </p:sp>
    </p:spTree>
    <p:extLst>
      <p:ext uri="{BB962C8B-B14F-4D97-AF65-F5344CB8AC3E}">
        <p14:creationId xmlns:p14="http://schemas.microsoft.com/office/powerpoint/2010/main" val="2455035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mailto:yarm@yarmprimary.org.uk"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1.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6.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s://www.gov.uk/government/publications/send-code-of-practice-0-to-25" TargetMode="External"/><Relationship Id="rId5" Type="http://schemas.openxmlformats.org/officeDocument/2006/relationships/slide" Target="slide2.xml"/><Relationship Id="rId4" Type="http://schemas.openxmlformats.org/officeDocument/2006/relationships/slide" Target="slide1.xml"/></Relationships>
</file>

<file path=ppt/slides/_rels/slide4.xml.rels><?xml version="1.0" encoding="UTF-8" standalone="yes"?>
<Relationships xmlns="http://schemas.openxmlformats.org/package/2006/relationships"><Relationship Id="rId8" Type="http://schemas.openxmlformats.org/officeDocument/2006/relationships/slide" Target="slide8.xml"/><Relationship Id="rId3" Type="http://schemas.microsoft.com/office/2007/relationships/hdphoto" Target="../media/hdphoto1.wdp"/><Relationship Id="rId7" Type="http://schemas.openxmlformats.org/officeDocument/2006/relationships/slide" Target="slide9.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2.xml"/><Relationship Id="rId4" Type="http://schemas.openxmlformats.org/officeDocument/2006/relationships/slide" Target="slide1.xml"/><Relationship Id="rId9" Type="http://schemas.openxmlformats.org/officeDocument/2006/relationships/slide" Target="slide10.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slide" Target="slide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slide" Target="slide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slide" Target="slide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slide" Target="slide1.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slide" Target="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95288" y="333374"/>
            <a:ext cx="8421687" cy="6151564"/>
          </a:xfrm>
          <a:prstGeom prst="rect">
            <a:avLst/>
          </a:prstGeom>
          <a:solidFill>
            <a:srgbClr val="00ABE5"/>
          </a:solidFill>
          <a:ln>
            <a:noFill/>
          </a:ln>
          <a:extLst>
            <a:ext uri="{91240B29-F687-4F45-9708-019B960494DF}">
              <a14:hiddenLine xmlns:a14="http://schemas.microsoft.com/office/drawing/2010/main" w="38100">
                <a:solidFill>
                  <a:srgbClr val="000000"/>
                </a:solidFill>
                <a:miter lim="800000"/>
                <a:headEnd/>
                <a:tailEnd/>
              </a14:hiddenLine>
            </a:ext>
          </a:extLst>
        </p:spPr>
        <p:txBody>
          <a:bodyPr anchor="ctr"/>
          <a:lstStyle/>
          <a:p>
            <a:pPr algn="ctr" defTabSz="457200" fontAlgn="auto">
              <a:spcBef>
                <a:spcPts val="0"/>
              </a:spcBef>
              <a:spcAft>
                <a:spcPts val="0"/>
              </a:spcAft>
              <a:defRPr/>
            </a:pPr>
            <a:endParaRPr lang="en-US">
              <a:solidFill>
                <a:schemeClr val="lt1"/>
              </a:solidFill>
              <a:latin typeface="+mn-lt"/>
            </a:endParaRPr>
          </a:p>
        </p:txBody>
      </p:sp>
      <p:sp>
        <p:nvSpPr>
          <p:cNvPr id="9220" name="Slide Number Placeholder 5"/>
          <p:cNvSpPr txBox="1">
            <a:spLocks/>
          </p:cNvSpPr>
          <p:nvPr/>
        </p:nvSpPr>
        <p:spPr bwMode="auto">
          <a:xfrm>
            <a:off x="387350" y="6237288"/>
            <a:ext cx="471488"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fld id="{B10E832A-5782-4F24-901C-D7F2DF564CF3}" type="slidenum">
              <a:rPr lang="en-US" altLang="en-US" sz="1000">
                <a:solidFill>
                  <a:schemeClr val="bg1"/>
                </a:solidFill>
                <a:latin typeface="Calibri" pitchFamily="34" charset="0"/>
                <a:ea typeface="ＭＳ Ｐゴシック" pitchFamily="34" charset="-128"/>
              </a:rPr>
              <a:pPr/>
              <a:t>1</a:t>
            </a:fld>
            <a:r>
              <a:rPr lang="en-US" altLang="en-US" sz="1000">
                <a:latin typeface="Calibri" pitchFamily="34" charset="0"/>
                <a:ea typeface="ＭＳ Ｐゴシック" pitchFamily="34" charset="-128"/>
              </a:rPr>
              <a:t> </a:t>
            </a:r>
          </a:p>
        </p:txBody>
      </p:sp>
      <p:sp>
        <p:nvSpPr>
          <p:cNvPr id="9221" name="Date Placeholder 3"/>
          <p:cNvSpPr txBox="1">
            <a:spLocks/>
          </p:cNvSpPr>
          <p:nvPr/>
        </p:nvSpPr>
        <p:spPr bwMode="auto">
          <a:xfrm>
            <a:off x="6842125" y="6237288"/>
            <a:ext cx="19002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r"/>
            <a:fld id="{34AA243B-F4D8-4D1F-9963-F6B77EE4C73E}" type="datetime1">
              <a:rPr lang="en-US" altLang="en-US" sz="1000">
                <a:solidFill>
                  <a:schemeClr val="bg1"/>
                </a:solidFill>
                <a:latin typeface="Calibri" pitchFamily="34" charset="0"/>
                <a:ea typeface="ＭＳ Ｐゴシック" pitchFamily="34" charset="-128"/>
              </a:rPr>
              <a:pPr algn="r"/>
              <a:t>4/24/2019</a:t>
            </a:fld>
            <a:endParaRPr lang="en-US" altLang="en-US" sz="1000" dirty="0">
              <a:solidFill>
                <a:schemeClr val="bg1"/>
              </a:solidFill>
              <a:latin typeface="Calibri" pitchFamily="34" charset="0"/>
              <a:ea typeface="ＭＳ Ｐゴシック" pitchFamily="34" charset="-128"/>
            </a:endParaRPr>
          </a:p>
        </p:txBody>
      </p:sp>
      <p:sp>
        <p:nvSpPr>
          <p:cNvPr id="9222" name="TextBox 7"/>
          <p:cNvSpPr txBox="1">
            <a:spLocks noChangeArrowheads="1"/>
          </p:cNvSpPr>
          <p:nvPr/>
        </p:nvSpPr>
        <p:spPr bwMode="auto">
          <a:xfrm>
            <a:off x="1259632" y="1210195"/>
            <a:ext cx="8077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ctr"/>
            <a:endParaRPr lang="en-US" altLang="en-US" sz="3600" dirty="0">
              <a:solidFill>
                <a:schemeClr val="bg1"/>
              </a:solidFill>
              <a:latin typeface="Calibri" panose="020F0502020204030204" pitchFamily="34" charset="0"/>
              <a:ea typeface="ＭＳ Ｐゴシック" pitchFamily="34" charset="-128"/>
              <a:cs typeface="Arial" pitchFamily="34" charset="0"/>
            </a:endParaRPr>
          </a:p>
        </p:txBody>
      </p:sp>
      <p:pic>
        <p:nvPicPr>
          <p:cNvPr id="2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84622" y="2214939"/>
            <a:ext cx="3088317" cy="1855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3058510" y="2204112"/>
            <a:ext cx="3144397" cy="18697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2"/>
          <p:cNvSpPr>
            <a:spLocks noChangeArrowheads="1"/>
          </p:cNvSpPr>
          <p:nvPr/>
        </p:nvSpPr>
        <p:spPr bwMode="auto">
          <a:xfrm>
            <a:off x="759569" y="66885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5" name="Picture 12" descr="Yarm Primary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569" y="668857"/>
            <a:ext cx="1503825" cy="11874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Enquire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00" y="710156"/>
            <a:ext cx="2028825"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172396" y="4452340"/>
            <a:ext cx="6912768" cy="1754326"/>
          </a:xfrm>
          <a:prstGeom prst="rect">
            <a:avLst/>
          </a:prstGeom>
          <a:noFill/>
        </p:spPr>
        <p:txBody>
          <a:bodyPr wrap="square" rtlCol="0">
            <a:spAutoFit/>
          </a:bodyPr>
          <a:lstStyle/>
          <a:p>
            <a:r>
              <a:rPr lang="en-GB" dirty="0" smtClean="0"/>
              <a:t>Yarm Primary School, part of the Enquire Learning Trust</a:t>
            </a:r>
          </a:p>
          <a:p>
            <a:endParaRPr lang="en-GB" dirty="0"/>
          </a:p>
          <a:p>
            <a:r>
              <a:rPr lang="en-GB" dirty="0" smtClean="0"/>
              <a:t>Head Teacher – Jill Wood</a:t>
            </a:r>
          </a:p>
          <a:p>
            <a:r>
              <a:rPr lang="en-GB" dirty="0" err="1" smtClean="0"/>
              <a:t>SENCo</a:t>
            </a:r>
            <a:r>
              <a:rPr lang="en-GB" dirty="0" smtClean="0"/>
              <a:t> – </a:t>
            </a:r>
            <a:r>
              <a:rPr lang="en-GB" smtClean="0"/>
              <a:t>Jayne Barber</a:t>
            </a:r>
            <a:endParaRPr lang="en-GB" dirty="0" smtClean="0"/>
          </a:p>
          <a:p>
            <a:r>
              <a:rPr lang="en-GB" dirty="0" smtClean="0"/>
              <a:t>Contact – </a:t>
            </a:r>
            <a:r>
              <a:rPr lang="en-GB" dirty="0" smtClean="0">
                <a:hlinkClick r:id="rId5"/>
              </a:rPr>
              <a:t>yarm@yarmprimary.org.uk</a:t>
            </a:r>
            <a:r>
              <a:rPr lang="en-GB" dirty="0" smtClean="0"/>
              <a:t> 01642 782731</a:t>
            </a:r>
          </a:p>
          <a:p>
            <a:r>
              <a:rPr lang="en-GB" dirty="0" smtClean="0"/>
              <a:t>Chair of Governors and SEN Governor – Kim Tailor</a:t>
            </a:r>
            <a:endParaRPr lang="en-GB" dirty="0"/>
          </a:p>
        </p:txBody>
      </p:sp>
    </p:spTree>
    <p:extLst>
      <p:ext uri="{BB962C8B-B14F-4D97-AF65-F5344CB8AC3E}">
        <p14:creationId xmlns:p14="http://schemas.microsoft.com/office/powerpoint/2010/main" val="3252696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4" action="ppaction://hlinksldjump"/>
                </a:rPr>
                <a:t>Plan Menu</a:t>
              </a:r>
              <a:endParaRPr lang="en-GB" sz="1100" b="1" dirty="0" smtClean="0"/>
            </a:p>
          </p:txBody>
        </p:sp>
      </p:grpSp>
      <p:sp>
        <p:nvSpPr>
          <p:cNvPr id="21" name="Rounded Rectangle 20"/>
          <p:cNvSpPr/>
          <p:nvPr/>
        </p:nvSpPr>
        <p:spPr>
          <a:xfrm>
            <a:off x="243699" y="2201275"/>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22" name="TextBox 21">
            <a:hlinkClick r:id="rId5" action="ppaction://hlinksldjump"/>
          </p:cNvPr>
          <p:cNvSpPr txBox="1"/>
          <p:nvPr/>
        </p:nvSpPr>
        <p:spPr>
          <a:xfrm>
            <a:off x="367525" y="2229852"/>
            <a:ext cx="2447925" cy="276999"/>
          </a:xfrm>
          <a:prstGeom prst="rect">
            <a:avLst/>
          </a:prstGeom>
          <a:noFill/>
        </p:spPr>
        <p:txBody>
          <a:bodyPr wrap="square" rtlCol="0">
            <a:spAutoFit/>
          </a:bodyPr>
          <a:lstStyle/>
          <a:p>
            <a:pPr algn="ctr"/>
            <a:r>
              <a:rPr lang="en-GB" sz="1200" b="1" dirty="0" smtClean="0">
                <a:effectLst>
                  <a:outerShdw blurRad="50800" dist="38100" dir="2700000" algn="tl" rotWithShape="0">
                    <a:prstClr val="black">
                      <a:alpha val="40000"/>
                    </a:prstClr>
                  </a:outerShdw>
                </a:effectLst>
              </a:rPr>
              <a:t>Sensory and/or Physical Needs</a:t>
            </a:r>
            <a:endParaRPr lang="en-GB" sz="1200" b="1" dirty="0">
              <a:effectLst>
                <a:outerShdw blurRad="50800" dist="38100" dir="2700000" algn="tl" rotWithShape="0">
                  <a:prstClr val="black">
                    <a:alpha val="40000"/>
                  </a:prstClr>
                </a:outerShdw>
              </a:effectLst>
            </a:endParaRPr>
          </a:p>
        </p:txBody>
      </p:sp>
      <p:sp>
        <p:nvSpPr>
          <p:cNvPr id="14" name="Text Box 2"/>
          <p:cNvSpPr txBox="1">
            <a:spLocks noChangeArrowheads="1"/>
          </p:cNvSpPr>
          <p:nvPr/>
        </p:nvSpPr>
        <p:spPr bwMode="auto">
          <a:xfrm>
            <a:off x="202584" y="2875294"/>
            <a:ext cx="8545631" cy="3320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smtClean="0"/>
              <a:t>Physical aids to support access e.g. wheelchair, walking frame, hearing aids, large print materials</a:t>
            </a:r>
          </a:p>
          <a:p>
            <a:pPr marL="285750" lvl="0" indent="-285750" algn="just">
              <a:buFont typeface="Arial" panose="020B0604020202020204" pitchFamily="34" charset="0"/>
              <a:buChar char="•"/>
            </a:pPr>
            <a:r>
              <a:rPr lang="en-GB" dirty="0" smtClean="0"/>
              <a:t>Access to a specialist teacher i.e. for the hearing/visual impaired.</a:t>
            </a:r>
          </a:p>
          <a:p>
            <a:pPr marL="285750" lvl="0" indent="-285750" algn="just">
              <a:buFont typeface="Arial" panose="020B0604020202020204" pitchFamily="34" charset="0"/>
              <a:buChar char="•"/>
            </a:pPr>
            <a:r>
              <a:rPr lang="en-GB" dirty="0" smtClean="0"/>
              <a:t>Concrete apparatus available to support learning</a:t>
            </a:r>
          </a:p>
          <a:p>
            <a:pPr marL="285750" lvl="0" indent="-285750" algn="just">
              <a:buFont typeface="Arial" panose="020B0604020202020204" pitchFamily="34" charset="0"/>
              <a:buChar char="•"/>
            </a:pPr>
            <a:r>
              <a:rPr lang="en-GB" dirty="0" smtClean="0"/>
              <a:t>Access to support for personal care</a:t>
            </a:r>
          </a:p>
          <a:p>
            <a:pPr marL="285750" lvl="0" indent="-285750" algn="just">
              <a:buFont typeface="Arial" panose="020B0604020202020204" pitchFamily="34" charset="0"/>
              <a:buChar char="•"/>
            </a:pPr>
            <a:r>
              <a:rPr lang="en-GB" dirty="0" smtClean="0"/>
              <a:t>Therapy programmes delivered in school, designed by specialists e.g. Occupational Therapists, Physiotherapists</a:t>
            </a:r>
          </a:p>
          <a:p>
            <a:pPr marL="285750" lvl="0" indent="-285750" algn="just">
              <a:buFont typeface="Arial" panose="020B0604020202020204" pitchFamily="34" charset="0"/>
              <a:buChar char="•"/>
            </a:pPr>
            <a:r>
              <a:rPr lang="en-GB" dirty="0" smtClean="0"/>
              <a:t>Adapted curriculum to enable full access e.g. alternative recording devices, modified PE curriculum</a:t>
            </a:r>
          </a:p>
          <a:p>
            <a:pPr marL="285750" lvl="0" indent="-285750" algn="just">
              <a:buFont typeface="Arial" panose="020B0604020202020204" pitchFamily="34" charset="0"/>
              <a:buChar char="•"/>
            </a:pPr>
            <a:r>
              <a:rPr lang="en-GB" dirty="0" smtClean="0"/>
              <a:t>Oasis room, Learning Zone, Rainbow Room, Early Years break out space</a:t>
            </a:r>
          </a:p>
          <a:p>
            <a:pPr marL="285750" lvl="0" indent="-285750" algn="just">
              <a:buFont typeface="Arial" panose="020B0604020202020204" pitchFamily="34" charset="0"/>
              <a:buChar char="•"/>
            </a:pPr>
            <a:endParaRPr lang="en-GB" dirty="0"/>
          </a:p>
          <a:p>
            <a:pPr lvl="0" algn="just"/>
            <a:endParaRPr lang="en-GB" dirty="0" smtClean="0"/>
          </a:p>
          <a:p>
            <a:pPr lvl="0" algn="just"/>
            <a:endParaRPr lang="en-GB"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32772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3"/>
          <p:cNvGrpSpPr>
            <a:grpSpLocks/>
          </p:cNvGrpSpPr>
          <p:nvPr/>
        </p:nvGrpSpPr>
        <p:grpSpPr bwMode="auto">
          <a:xfrm>
            <a:off x="1" y="8"/>
            <a:ext cx="9144000" cy="6857991"/>
            <a:chOff x="-1" y="35"/>
            <a:chExt cx="16806" cy="11807"/>
          </a:xfrm>
        </p:grpSpPr>
        <p:sp>
          <p:nvSpPr>
            <p:cNvPr id="43" name="Rectangle 44"/>
            <p:cNvSpPr>
              <a:spLocks noChangeArrowheads="1"/>
            </p:cNvSpPr>
            <p:nvPr/>
          </p:nvSpPr>
          <p:spPr bwMode="auto">
            <a:xfrm>
              <a:off x="-1" y="35"/>
              <a:ext cx="8447" cy="5911"/>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Rectangle 45"/>
            <p:cNvSpPr>
              <a:spLocks noChangeArrowheads="1"/>
            </p:cNvSpPr>
            <p:nvPr/>
          </p:nvSpPr>
          <p:spPr bwMode="auto">
            <a:xfrm>
              <a:off x="8423" y="35"/>
              <a:ext cx="8382" cy="5911"/>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Rectangle 46"/>
            <p:cNvSpPr>
              <a:spLocks noChangeArrowheads="1"/>
            </p:cNvSpPr>
            <p:nvPr/>
          </p:nvSpPr>
          <p:spPr bwMode="auto">
            <a:xfrm>
              <a:off x="-1" y="5931"/>
              <a:ext cx="8447" cy="5911"/>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Rectangle 47"/>
            <p:cNvSpPr>
              <a:spLocks noChangeArrowheads="1"/>
            </p:cNvSpPr>
            <p:nvPr/>
          </p:nvSpPr>
          <p:spPr bwMode="auto">
            <a:xfrm>
              <a:off x="8423" y="5931"/>
              <a:ext cx="8382" cy="5911"/>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9" name="Group 48"/>
          <p:cNvGrpSpPr/>
          <p:nvPr/>
        </p:nvGrpSpPr>
        <p:grpSpPr>
          <a:xfrm>
            <a:off x="3203113" y="2082969"/>
            <a:ext cx="2712085" cy="2994887"/>
            <a:chOff x="3949065" y="2419851"/>
            <a:chExt cx="2712085" cy="2994887"/>
          </a:xfrm>
        </p:grpSpPr>
        <p:sp>
          <p:nvSpPr>
            <p:cNvPr id="48" name="Oval 48"/>
            <p:cNvSpPr>
              <a:spLocks noChangeArrowheads="1"/>
            </p:cNvSpPr>
            <p:nvPr/>
          </p:nvSpPr>
          <p:spPr bwMode="auto">
            <a:xfrm>
              <a:off x="4325938" y="2693988"/>
              <a:ext cx="2082800" cy="20828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41" name="Group 40"/>
            <p:cNvGrpSpPr/>
            <p:nvPr/>
          </p:nvGrpSpPr>
          <p:grpSpPr>
            <a:xfrm>
              <a:off x="3949065" y="2419851"/>
              <a:ext cx="2712085" cy="2994887"/>
              <a:chOff x="3949065" y="2409825"/>
              <a:chExt cx="2712085" cy="2994887"/>
            </a:xfrm>
          </p:grpSpPr>
          <p:grpSp>
            <p:nvGrpSpPr>
              <p:cNvPr id="40" name="Group 39"/>
              <p:cNvGrpSpPr/>
              <p:nvPr/>
            </p:nvGrpSpPr>
            <p:grpSpPr>
              <a:xfrm>
                <a:off x="3949065" y="2409825"/>
                <a:ext cx="2712085" cy="2984500"/>
                <a:chOff x="3949065" y="2416175"/>
                <a:chExt cx="2712085" cy="2984500"/>
              </a:xfrm>
            </p:grpSpPr>
            <p:grpSp>
              <p:nvGrpSpPr>
                <p:cNvPr id="28" name="Group 29"/>
                <p:cNvGrpSpPr>
                  <a:grpSpLocks/>
                </p:cNvGrpSpPr>
                <p:nvPr/>
              </p:nvGrpSpPr>
              <p:grpSpPr bwMode="auto">
                <a:xfrm>
                  <a:off x="3949065" y="2416175"/>
                  <a:ext cx="2712085" cy="2967351"/>
                  <a:chOff x="6219" y="3806"/>
                  <a:chExt cx="4271" cy="4672"/>
                </a:xfrm>
              </p:grpSpPr>
              <p:sp>
                <p:nvSpPr>
                  <p:cNvPr id="29" name="AutoShape 30"/>
                  <p:cNvSpPr>
                    <a:spLocks noChangeArrowheads="1"/>
                  </p:cNvSpPr>
                  <p:nvPr/>
                </p:nvSpPr>
                <p:spPr bwMode="auto">
                  <a:xfrm rot="-12923631">
                    <a:off x="6423" y="380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grpSp>
                <p:nvGrpSpPr>
                  <p:cNvPr id="30" name="Group 31"/>
                  <p:cNvGrpSpPr>
                    <a:grpSpLocks/>
                  </p:cNvGrpSpPr>
                  <p:nvPr/>
                </p:nvGrpSpPr>
                <p:grpSpPr bwMode="auto">
                  <a:xfrm>
                    <a:off x="6219" y="3817"/>
                    <a:ext cx="4271" cy="4661"/>
                    <a:chOff x="6219" y="3817"/>
                    <a:chExt cx="4271" cy="4661"/>
                  </a:xfrm>
                </p:grpSpPr>
                <p:sp>
                  <p:nvSpPr>
                    <p:cNvPr id="31" name="AutoShape 32"/>
                    <p:cNvSpPr>
                      <a:spLocks noChangeArrowheads="1"/>
                    </p:cNvSpPr>
                    <p:nvPr/>
                  </p:nvSpPr>
                  <p:spPr bwMode="auto">
                    <a:xfrm rot="3370115">
                      <a:off x="6331" y="374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AutoShape 33"/>
                    <p:cNvSpPr>
                      <a:spLocks noChangeArrowheads="1"/>
                    </p:cNvSpPr>
                    <p:nvPr/>
                  </p:nvSpPr>
                  <p:spPr bwMode="auto">
                    <a:xfrm rot="-23651268">
                      <a:off x="6391" y="3817"/>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AutoShape 34"/>
                    <p:cNvSpPr>
                      <a:spLocks noChangeArrowheads="1"/>
                    </p:cNvSpPr>
                    <p:nvPr/>
                  </p:nvSpPr>
                  <p:spPr bwMode="auto">
                    <a:xfrm rot="-29084141">
                      <a:off x="6420" y="3842"/>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WordArt 35"/>
                    <p:cNvSpPr>
                      <a:spLocks noChangeArrowheads="1" noChangeShapeType="1" noTextEdit="1"/>
                    </p:cNvSpPr>
                    <p:nvPr/>
                  </p:nvSpPr>
                  <p:spPr bwMode="auto">
                    <a:xfrm rot="-1723048">
                      <a:off x="7166" y="4381"/>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Assess</a:t>
                      </a:r>
                      <a:endParaRPr lang="en-GB" sz="3600" kern="10" spc="0" dirty="0">
                        <a:ln w="9525">
                          <a:solidFill>
                            <a:srgbClr val="000000"/>
                          </a:solidFill>
                          <a:round/>
                          <a:headEnd/>
                          <a:tailEnd/>
                        </a:ln>
                        <a:solidFill>
                          <a:srgbClr val="000000"/>
                        </a:solidFill>
                        <a:effectLst/>
                        <a:latin typeface="Arial Black"/>
                      </a:endParaRPr>
                    </a:p>
                  </p:txBody>
                </p:sp>
                <p:sp>
                  <p:nvSpPr>
                    <p:cNvPr id="35" name="WordArt 36"/>
                    <p:cNvSpPr>
                      <a:spLocks noChangeArrowheads="1" noChangeShapeType="1" noTextEdit="1"/>
                    </p:cNvSpPr>
                    <p:nvPr/>
                  </p:nvSpPr>
                  <p:spPr bwMode="auto">
                    <a:xfrm rot="3874958">
                      <a:off x="8864" y="4922"/>
                      <a:ext cx="1160" cy="726"/>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558"/>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Plan</a:t>
                      </a:r>
                      <a:endParaRPr lang="en-GB" sz="3600" kern="10" spc="0" dirty="0">
                        <a:ln w="9525">
                          <a:solidFill>
                            <a:srgbClr val="000000"/>
                          </a:solidFill>
                          <a:round/>
                          <a:headEnd/>
                          <a:tailEnd/>
                        </a:ln>
                        <a:solidFill>
                          <a:srgbClr val="000000"/>
                        </a:solidFill>
                        <a:effectLst/>
                        <a:latin typeface="Arial Black"/>
                      </a:endParaRPr>
                    </a:p>
                  </p:txBody>
                </p:sp>
                <p:sp>
                  <p:nvSpPr>
                    <p:cNvPr id="36" name="WordArt 37"/>
                    <p:cNvSpPr>
                      <a:spLocks noChangeArrowheads="1" noChangeShapeType="1" noTextEdit="1"/>
                    </p:cNvSpPr>
                    <p:nvPr/>
                  </p:nvSpPr>
                  <p:spPr bwMode="auto">
                    <a:xfrm rot="8930439">
                      <a:off x="8786" y="6967"/>
                      <a:ext cx="559" cy="3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844"/>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Do</a:t>
                      </a:r>
                      <a:endParaRPr lang="en-GB" sz="3600" kern="10" spc="0" dirty="0">
                        <a:ln w="9525">
                          <a:solidFill>
                            <a:srgbClr val="000000"/>
                          </a:solidFill>
                          <a:round/>
                          <a:headEnd/>
                          <a:tailEnd/>
                        </a:ln>
                        <a:solidFill>
                          <a:srgbClr val="000000"/>
                        </a:solidFill>
                        <a:effectLst/>
                        <a:latin typeface="Arial Black"/>
                      </a:endParaRPr>
                    </a:p>
                  </p:txBody>
                </p:sp>
                <p:sp>
                  <p:nvSpPr>
                    <p:cNvPr id="37" name="WordArt 38"/>
                    <p:cNvSpPr>
                      <a:spLocks noChangeArrowheads="1" noChangeShapeType="1" noTextEdit="1"/>
                    </p:cNvSpPr>
                    <p:nvPr/>
                  </p:nvSpPr>
                  <p:spPr bwMode="auto">
                    <a:xfrm rot="14214046">
                      <a:off x="6572" y="5923"/>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Review</a:t>
                      </a:r>
                      <a:endParaRPr lang="en-GB" sz="3600" kern="10" spc="0" dirty="0">
                        <a:ln w="9525">
                          <a:solidFill>
                            <a:srgbClr val="000000"/>
                          </a:solidFill>
                          <a:round/>
                          <a:headEnd/>
                          <a:tailEnd/>
                        </a:ln>
                        <a:solidFill>
                          <a:srgbClr val="000000"/>
                        </a:solidFill>
                        <a:effectLst/>
                        <a:latin typeface="Arial Black"/>
                      </a:endParaRPr>
                    </a:p>
                  </p:txBody>
                </p:sp>
                <p:sp>
                  <p:nvSpPr>
                    <p:cNvPr id="38" name="AutoShape 39"/>
                    <p:cNvSpPr>
                      <a:spLocks noChangeArrowheads="1"/>
                    </p:cNvSpPr>
                    <p:nvPr/>
                  </p:nvSpPr>
                  <p:spPr bwMode="auto">
                    <a:xfrm rot="16200000">
                      <a:off x="6986" y="7027"/>
                      <a:ext cx="1940" cy="962"/>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grpSp>
            </p:grpSp>
            <p:cxnSp>
              <p:nvCxnSpPr>
                <p:cNvPr id="1064"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065"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066"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45"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
        <p:nvSpPr>
          <p:cNvPr id="50" name="Text Box 2"/>
          <p:cNvSpPr txBox="1">
            <a:spLocks noChangeArrowheads="1"/>
          </p:cNvSpPr>
          <p:nvPr/>
        </p:nvSpPr>
        <p:spPr bwMode="auto">
          <a:xfrm>
            <a:off x="130176" y="285750"/>
            <a:ext cx="4251325" cy="283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300" dirty="0">
                <a:latin typeface="Arial Narrow" panose="020B0606020202030204" pitchFamily="34" charset="0"/>
              </a:rPr>
              <a:t>How does </a:t>
            </a:r>
            <a:r>
              <a:rPr lang="en-GB" sz="1300" dirty="0" smtClean="0">
                <a:latin typeface="Arial Narrow" panose="020B0606020202030204" pitchFamily="34" charset="0"/>
              </a:rPr>
              <a:t>our </a:t>
            </a:r>
            <a:r>
              <a:rPr lang="en-GB" sz="1300" dirty="0">
                <a:latin typeface="Arial Narrow" panose="020B0606020202030204" pitchFamily="34" charset="0"/>
              </a:rPr>
              <a:t>school know/identify that children and young people have special educational needs and/or disabilities? (SEND)</a:t>
            </a:r>
          </a:p>
          <a:p>
            <a:pPr marL="171450" lvl="0" indent="-171450" algn="just">
              <a:buFont typeface="Arial" panose="020B0604020202020204" pitchFamily="34" charset="0"/>
              <a:buChar char="•"/>
            </a:pPr>
            <a:r>
              <a:rPr lang="en-GB" sz="1300" dirty="0">
                <a:latin typeface="Arial Narrow" panose="020B0606020202030204" pitchFamily="34" charset="0"/>
              </a:rPr>
              <a:t>What are the first steps school will take if SEND are identified?</a:t>
            </a:r>
          </a:p>
          <a:p>
            <a:pPr marL="171450" indent="-171450" algn="just" fontAlgn="base">
              <a:spcBef>
                <a:spcPct val="0"/>
              </a:spcBef>
              <a:spcAft>
                <a:spcPct val="0"/>
              </a:spcAft>
              <a:buFont typeface="Arial" panose="020B0604020202020204" pitchFamily="34" charset="0"/>
              <a:buChar char="•"/>
            </a:pPr>
            <a:r>
              <a:rPr lang="en-GB" sz="1300" dirty="0">
                <a:latin typeface="Arial Narrow" panose="020B0606020202030204" pitchFamily="34" charset="0"/>
              </a:rPr>
              <a:t>What should parents/carers do if they think their child has SEND? How can they raise concerns? (This should include contact details including name of SENCO</a:t>
            </a:r>
            <a:r>
              <a:rPr lang="en-GB" sz="1300" dirty="0" smtClean="0">
                <a:latin typeface="Arial Narrow" panose="020B0606020202030204" pitchFamily="34" charset="0"/>
              </a:rPr>
              <a:t>)</a:t>
            </a:r>
            <a:r>
              <a:rPr lang="en-GB" altLang="en-US" sz="1300" dirty="0" smtClean="0">
                <a:latin typeface="Arial Narrow" panose="020B0606020202030204" pitchFamily="34" charset="0"/>
                <a:cs typeface="Arial" pitchFamily="34" charset="0"/>
              </a:rPr>
              <a:t> </a:t>
            </a:r>
          </a:p>
          <a:p>
            <a:pPr marL="171450" indent="-171450" algn="just" fontAlgn="base">
              <a:spcBef>
                <a:spcPct val="0"/>
              </a:spcBef>
              <a:spcAft>
                <a:spcPct val="0"/>
              </a:spcAft>
              <a:buFont typeface="Arial" panose="020B0604020202020204" pitchFamily="34" charset="0"/>
              <a:buChar char="•"/>
            </a:pPr>
            <a:r>
              <a:rPr lang="en-GB" altLang="en-US" sz="1300" dirty="0" smtClean="0">
                <a:latin typeface="Arial Narrow" panose="020B0606020202030204" pitchFamily="34" charset="0"/>
                <a:cs typeface="Arial" pitchFamily="34" charset="0"/>
              </a:rPr>
              <a:t>What intervention is available to all children/young people? (this is the school’s CORE offer)</a:t>
            </a:r>
          </a:p>
          <a:p>
            <a:pPr marL="171450" indent="-171450" algn="just" fontAlgn="base">
              <a:spcBef>
                <a:spcPct val="0"/>
              </a:spcBef>
              <a:spcAft>
                <a:spcPct val="0"/>
              </a:spcAft>
              <a:buFont typeface="Arial" panose="020B0604020202020204" pitchFamily="34" charset="0"/>
              <a:buChar char="•"/>
            </a:pPr>
            <a:r>
              <a:rPr lang="en-GB" altLang="en-US" sz="1300" dirty="0" smtClean="0">
                <a:latin typeface="Arial Narrow" panose="020B0606020202030204" pitchFamily="34" charset="0"/>
                <a:cs typeface="Arial" pitchFamily="34" charset="0"/>
              </a:rPr>
              <a:t>How will our school involve children/young people </a:t>
            </a:r>
          </a:p>
          <a:p>
            <a:pPr algn="just" fontAlgn="base">
              <a:spcBef>
                <a:spcPct val="0"/>
              </a:spcBef>
              <a:spcAft>
                <a:spcPct val="0"/>
              </a:spcAft>
            </a:pPr>
            <a:r>
              <a:rPr lang="en-GB" altLang="en-US" sz="1300" dirty="0">
                <a:latin typeface="Arial Narrow" panose="020B0606020202030204" pitchFamily="34" charset="0"/>
                <a:cs typeface="Arial" pitchFamily="34" charset="0"/>
              </a:rPr>
              <a:t> </a:t>
            </a:r>
            <a:r>
              <a:rPr lang="en-GB" altLang="en-US" sz="1300" dirty="0" smtClean="0">
                <a:latin typeface="Arial Narrow" panose="020B0606020202030204" pitchFamily="34" charset="0"/>
                <a:cs typeface="Arial" pitchFamily="34" charset="0"/>
              </a:rPr>
              <a:t>    in the assessment process?</a:t>
            </a:r>
            <a:endParaRPr kumimoji="0" lang="en-US" altLang="en-US" sz="1300" b="0" i="0" u="none" strike="noStrike" cap="none" normalizeH="0" baseline="0" dirty="0" smtClean="0">
              <a:ln>
                <a:noFill/>
              </a:ln>
              <a:solidFill>
                <a:schemeClr val="tx1"/>
              </a:solidFill>
              <a:effectLst/>
              <a:latin typeface="Arial Narrow" panose="020B0606020202030204" pitchFamily="34" charset="0"/>
              <a:cs typeface="Arial" pitchFamily="34" charset="0"/>
            </a:endParaRPr>
          </a:p>
          <a:p>
            <a:pPr marL="171450" lvl="0" indent="-171450" algn="just">
              <a:buFont typeface="Arial" panose="020B0604020202020204" pitchFamily="34" charset="0"/>
              <a:buChar char="•"/>
            </a:pPr>
            <a:endParaRPr lang="en-GB" sz="1200" dirty="0"/>
          </a:p>
        </p:txBody>
      </p:sp>
      <p:sp>
        <p:nvSpPr>
          <p:cNvPr id="51" name="Text Box 2"/>
          <p:cNvSpPr txBox="1">
            <a:spLocks noChangeArrowheads="1"/>
          </p:cNvSpPr>
          <p:nvPr/>
        </p:nvSpPr>
        <p:spPr bwMode="auto">
          <a:xfrm>
            <a:off x="4762500" y="314326"/>
            <a:ext cx="4210050" cy="2681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100" dirty="0">
                <a:latin typeface="Arial Narrow" panose="020B0606020202030204" pitchFamily="34" charset="0"/>
              </a:rPr>
              <a:t>How will our school teach and support children with SEND</a:t>
            </a:r>
            <a:r>
              <a:rPr lang="en-GB" sz="1100" dirty="0" smtClean="0">
                <a:latin typeface="Arial Narrow" panose="020B0606020202030204" pitchFamily="34" charset="0"/>
              </a:rPr>
              <a:t>?</a:t>
            </a:r>
            <a:endParaRPr lang="en-GB" sz="1100" dirty="0">
              <a:latin typeface="Arial Narrow" panose="020B0606020202030204" pitchFamily="34" charset="0"/>
            </a:endParaRPr>
          </a:p>
          <a:p>
            <a:pPr marL="171450" lvl="0" indent="-171450" algn="just">
              <a:buFont typeface="Arial" panose="020B0604020202020204" pitchFamily="34" charset="0"/>
              <a:buChar char="•"/>
            </a:pPr>
            <a:r>
              <a:rPr lang="en-GB" sz="1100" dirty="0">
                <a:latin typeface="Arial Narrow" panose="020B0606020202030204" pitchFamily="34" charset="0"/>
              </a:rPr>
              <a:t>Who will be working with your child? </a:t>
            </a:r>
          </a:p>
          <a:p>
            <a:pPr marL="628650" lvl="1" indent="-171450" algn="just">
              <a:buFont typeface="Arial" panose="020B0604020202020204" pitchFamily="34" charset="0"/>
              <a:buChar char="•"/>
            </a:pPr>
            <a:r>
              <a:rPr lang="en-GB" sz="1100" dirty="0">
                <a:latin typeface="Arial Narrow" panose="020B0606020202030204" pitchFamily="34" charset="0"/>
              </a:rPr>
              <a:t>What expertise does the school and our staff have in relation to SEND?</a:t>
            </a:r>
          </a:p>
          <a:p>
            <a:pPr marL="171450" lvl="0" indent="-171450" algn="just">
              <a:buFont typeface="Arial" panose="020B0604020202020204" pitchFamily="34" charset="0"/>
              <a:buChar char="•"/>
            </a:pPr>
            <a:r>
              <a:rPr lang="en-GB" sz="1100" dirty="0">
                <a:latin typeface="Arial Narrow" panose="020B0606020202030204" pitchFamily="34" charset="0"/>
              </a:rPr>
              <a:t>How does our school ensure that information about a child/ young adult’s SEND or EHC plan is shared and understood by teachers and all relevant staff who come into contact with that child</a:t>
            </a:r>
            <a:r>
              <a:rPr lang="en-GB" sz="1100" dirty="0" smtClean="0">
                <a:latin typeface="Arial Narrow" panose="020B0606020202030204" pitchFamily="34" charset="0"/>
              </a:rPr>
              <a:t>?</a:t>
            </a:r>
          </a:p>
          <a:p>
            <a:pPr marL="171450" lvl="0" indent="-171450" algn="just">
              <a:buFont typeface="Arial" panose="020B0604020202020204" pitchFamily="34" charset="0"/>
              <a:buChar char="•"/>
            </a:pPr>
            <a:r>
              <a:rPr lang="en-GB" sz="1100" dirty="0" smtClean="0">
                <a:latin typeface="Arial Narrow" panose="020B0606020202030204" pitchFamily="34" charset="0"/>
              </a:rPr>
              <a:t>How will our school include parents and the child/young person in planning support?</a:t>
            </a:r>
          </a:p>
          <a:p>
            <a:pPr marL="628650" lvl="1" indent="-171450" algn="just">
              <a:buFont typeface="Arial" panose="020B0604020202020204" pitchFamily="34" charset="0"/>
              <a:buChar char="•"/>
            </a:pPr>
            <a:r>
              <a:rPr lang="en-GB" sz="1100" dirty="0" smtClean="0">
                <a:latin typeface="Arial Narrow" panose="020B0606020202030204" pitchFamily="34" charset="0"/>
              </a:rPr>
              <a:t>How will our school teach and support children/young        	people with SEND?</a:t>
            </a:r>
          </a:p>
          <a:p>
            <a:pPr marL="1085850" lvl="2" indent="-171450" algn="just">
              <a:buFont typeface="Arial" panose="020B0604020202020204" pitchFamily="34" charset="0"/>
              <a:buChar char="•"/>
            </a:pPr>
            <a:r>
              <a:rPr lang="en-GB" sz="1100" dirty="0" smtClean="0">
                <a:latin typeface="Arial Narrow" panose="020B0606020202030204" pitchFamily="34" charset="0"/>
              </a:rPr>
              <a:t>What access do our SEND children/young people have to facilities and extra curricular activities?</a:t>
            </a:r>
          </a:p>
          <a:p>
            <a:pPr marL="1085850" lvl="2" indent="-171450" algn="just">
              <a:buFont typeface="Arial" panose="020B0604020202020204" pitchFamily="34" charset="0"/>
              <a:buChar char="•"/>
            </a:pPr>
            <a:r>
              <a:rPr lang="en-GB" sz="1100" dirty="0" smtClean="0">
                <a:latin typeface="Arial Narrow" panose="020B0606020202030204" pitchFamily="34" charset="0"/>
              </a:rPr>
              <a:t>How does our school plan for transition for children/young people with SEND?</a:t>
            </a:r>
            <a:endParaRPr lang="en-GB" sz="1100" dirty="0">
              <a:latin typeface="Arial Narrow" panose="020B060602020203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52" name="Text Box 2"/>
          <p:cNvSpPr txBox="1">
            <a:spLocks noChangeArrowheads="1"/>
          </p:cNvSpPr>
          <p:nvPr/>
        </p:nvSpPr>
        <p:spPr bwMode="auto">
          <a:xfrm>
            <a:off x="98426" y="3565527"/>
            <a:ext cx="3254375"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400" dirty="0" smtClean="0">
                <a:latin typeface="Arial Narrow" panose="020B0606020202030204" pitchFamily="34" charset="0"/>
              </a:rPr>
              <a:t>Who will be talking with and keeping in touch with the parent/carer? (working together towards outcomes, reviewing arrangements etc.) and how often?</a:t>
            </a:r>
          </a:p>
        </p:txBody>
      </p:sp>
      <p:sp>
        <p:nvSpPr>
          <p:cNvPr id="53" name="Text Box 52"/>
          <p:cNvSpPr txBox="1">
            <a:spLocks noChangeArrowheads="1"/>
          </p:cNvSpPr>
          <p:nvPr/>
        </p:nvSpPr>
        <p:spPr bwMode="auto">
          <a:xfrm>
            <a:off x="-374650" y="4491634"/>
            <a:ext cx="4032250" cy="318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28650" lvl="1" indent="-171450" algn="just" fontAlgn="base">
              <a:spcBef>
                <a:spcPct val="0"/>
              </a:spcBef>
              <a:spcAft>
                <a:spcPts val="1000"/>
              </a:spcAft>
              <a:buFont typeface="Arial" panose="020B0604020202020204" pitchFamily="34" charset="0"/>
              <a:buChar char="•"/>
            </a:pPr>
            <a:r>
              <a:rPr lang="en-GB" sz="1400" dirty="0">
                <a:latin typeface="Arial Narrow" panose="020B0606020202030204" pitchFamily="34" charset="0"/>
              </a:rPr>
              <a:t>How do we assess and evaluate the provision we have arranged for your child? (effectiveness, outcomes, </a:t>
            </a:r>
            <a:r>
              <a:rPr lang="en-GB" sz="1400" dirty="0" smtClean="0">
                <a:latin typeface="Arial Narrow" panose="020B0606020202030204" pitchFamily="34" charset="0"/>
              </a:rPr>
              <a:t>progress)</a:t>
            </a:r>
          </a:p>
          <a:p>
            <a:pPr marL="628650" lvl="1" indent="-171450" algn="just" fontAlgn="base">
              <a:spcBef>
                <a:spcPct val="0"/>
              </a:spcBef>
              <a:spcAft>
                <a:spcPts val="1000"/>
              </a:spcAft>
              <a:buFont typeface="Arial" panose="020B0604020202020204" pitchFamily="34" charset="0"/>
              <a:buChar char="•"/>
            </a:pPr>
            <a:r>
              <a:rPr kumimoji="0" lang="en-GB" altLang="en-US" sz="1400" b="0" i="0" u="none" strike="noStrike" cap="none" normalizeH="0" baseline="0" dirty="0" smtClean="0">
                <a:ln>
                  <a:noFill/>
                </a:ln>
                <a:solidFill>
                  <a:schemeClr val="tx1"/>
                </a:solidFill>
                <a:effectLst/>
                <a:latin typeface="Arial Narrow" panose="020B0606020202030204" pitchFamily="34" charset="0"/>
                <a:cs typeface="Arial" pitchFamily="34" charset="0"/>
              </a:rPr>
              <a:t>Where can parents/carers find </a:t>
            </a:r>
            <a:r>
              <a:rPr lang="en-GB" altLang="en-US" sz="1400" dirty="0" smtClean="0">
                <a:latin typeface="Arial Narrow" panose="020B0606020202030204" pitchFamily="34" charset="0"/>
                <a:cs typeface="Arial" pitchFamily="34" charset="0"/>
              </a:rPr>
              <a:t>additional information e.g. SEND policy, LA Local Offer</a:t>
            </a:r>
            <a:endParaRPr kumimoji="0" lang="en-US" altLang="en-US" sz="1400" b="0" i="0" u="none" strike="noStrike" cap="none" normalizeH="0" baseline="0" dirty="0" smtClean="0">
              <a:ln>
                <a:noFill/>
              </a:ln>
              <a:solidFill>
                <a:schemeClr val="tx1"/>
              </a:solidFill>
              <a:effectLst/>
              <a:latin typeface="Arial Narrow" panose="020B0606020202030204" pitchFamily="34" charset="0"/>
              <a:cs typeface="Arial" pitchFamily="34" charset="0"/>
            </a:endParaRPr>
          </a:p>
        </p:txBody>
      </p:sp>
      <p:sp>
        <p:nvSpPr>
          <p:cNvPr id="54" name="Text Box 2"/>
          <p:cNvSpPr txBox="1">
            <a:spLocks noChangeArrowheads="1"/>
          </p:cNvSpPr>
          <p:nvPr/>
        </p:nvSpPr>
        <p:spPr bwMode="auto">
          <a:xfrm>
            <a:off x="5271445" y="3567656"/>
            <a:ext cx="4043362" cy="872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endParaRPr lang="en-GB" sz="1200" dirty="0"/>
          </a:p>
        </p:txBody>
      </p:sp>
      <p:grpSp>
        <p:nvGrpSpPr>
          <p:cNvPr id="58" name="Group 57"/>
          <p:cNvGrpSpPr/>
          <p:nvPr/>
        </p:nvGrpSpPr>
        <p:grpSpPr>
          <a:xfrm>
            <a:off x="285750" y="2952750"/>
            <a:ext cx="2590800" cy="336352"/>
            <a:chOff x="285750" y="2952750"/>
            <a:chExt cx="2590800" cy="336352"/>
          </a:xfrm>
        </p:grpSpPr>
        <p:sp>
          <p:nvSpPr>
            <p:cNvPr id="56" name="Rounded Rectangle 55"/>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57" name="TextBox 56">
              <a:hlinkClick r:id="rId2" action="ppaction://hlinksldjump"/>
            </p:cNvPr>
            <p:cNvSpPr txBox="1"/>
            <p:nvPr/>
          </p:nvSpPr>
          <p:spPr>
            <a:xfrm>
              <a:off x="295283" y="2981325"/>
              <a:ext cx="2447925" cy="307777"/>
            </a:xfrm>
            <a:prstGeom prst="rect">
              <a:avLst/>
            </a:prstGeom>
            <a:noFill/>
          </p:spPr>
          <p:txBody>
            <a:bodyPr wrap="square" rtlCol="0">
              <a:spAutoFit/>
            </a:bodyPr>
            <a:lstStyle/>
            <a:p>
              <a:pPr algn="ctr"/>
              <a:r>
                <a:rPr lang="en-GB" sz="1400" b="1" dirty="0" smtClean="0">
                  <a:hlinkClick r:id="rId3" action="ppaction://hlinksldjump"/>
                </a:rPr>
                <a:t>More information</a:t>
              </a:r>
              <a:endParaRPr lang="en-GB" sz="1400" b="1" dirty="0"/>
            </a:p>
          </p:txBody>
        </p:sp>
      </p:grpSp>
      <p:grpSp>
        <p:nvGrpSpPr>
          <p:cNvPr id="65" name="Group 64"/>
          <p:cNvGrpSpPr/>
          <p:nvPr/>
        </p:nvGrpSpPr>
        <p:grpSpPr>
          <a:xfrm>
            <a:off x="6224272" y="2963256"/>
            <a:ext cx="2590800" cy="336352"/>
            <a:chOff x="285750" y="2952750"/>
            <a:chExt cx="2590800" cy="336352"/>
          </a:xfrm>
        </p:grpSpPr>
        <p:sp>
          <p:nvSpPr>
            <p:cNvPr id="66" name="Rounded Rectangle 65"/>
            <p:cNvSpPr/>
            <p:nvPr/>
          </p:nvSpPr>
          <p:spPr>
            <a:xfrm>
              <a:off x="285750" y="2952750"/>
              <a:ext cx="2590800" cy="3238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67" name="TextBox 66"/>
            <p:cNvSpPr txBox="1"/>
            <p:nvPr/>
          </p:nvSpPr>
          <p:spPr>
            <a:xfrm>
              <a:off x="409575" y="2981325"/>
              <a:ext cx="2447925" cy="307777"/>
            </a:xfrm>
            <a:prstGeom prst="rect">
              <a:avLst/>
            </a:prstGeom>
            <a:noFill/>
          </p:spPr>
          <p:txBody>
            <a:bodyPr wrap="square" rtlCol="0">
              <a:spAutoFit/>
            </a:bodyPr>
            <a:lstStyle/>
            <a:p>
              <a:pPr algn="ctr"/>
              <a:r>
                <a:rPr lang="en-GB" sz="1400" b="1" dirty="0" smtClean="0">
                  <a:hlinkClick r:id="rId4" action="ppaction://hlinksldjump"/>
                </a:rPr>
                <a:t>More information</a:t>
              </a:r>
              <a:endParaRPr lang="en-GB" sz="1400" b="1" dirty="0"/>
            </a:p>
          </p:txBody>
        </p:sp>
      </p:grpSp>
      <p:grpSp>
        <p:nvGrpSpPr>
          <p:cNvPr id="68" name="Group 67"/>
          <p:cNvGrpSpPr/>
          <p:nvPr/>
        </p:nvGrpSpPr>
        <p:grpSpPr>
          <a:xfrm>
            <a:off x="285750" y="6384379"/>
            <a:ext cx="2590800" cy="323850"/>
            <a:chOff x="285750" y="2984282"/>
            <a:chExt cx="2590800" cy="323850"/>
          </a:xfrm>
        </p:grpSpPr>
        <p:sp>
          <p:nvSpPr>
            <p:cNvPr id="69" name="Rounded Rectangle 68"/>
            <p:cNvSpPr/>
            <p:nvPr/>
          </p:nvSpPr>
          <p:spPr>
            <a:xfrm>
              <a:off x="285750" y="2984282"/>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70" name="TextBox 69"/>
            <p:cNvSpPr txBox="1"/>
            <p:nvPr/>
          </p:nvSpPr>
          <p:spPr>
            <a:xfrm>
              <a:off x="409575" y="2997091"/>
              <a:ext cx="2447925" cy="307777"/>
            </a:xfrm>
            <a:prstGeom prst="rect">
              <a:avLst/>
            </a:prstGeom>
            <a:noFill/>
          </p:spPr>
          <p:txBody>
            <a:bodyPr wrap="square" rtlCol="0">
              <a:spAutoFit/>
            </a:bodyPr>
            <a:lstStyle/>
            <a:p>
              <a:pPr algn="ctr"/>
              <a:r>
                <a:rPr lang="en-GB" sz="1400" b="1" dirty="0" smtClean="0">
                  <a:hlinkClick r:id="rId5" action="ppaction://hlinksldjump"/>
                </a:rPr>
                <a:t>More information</a:t>
              </a:r>
              <a:endParaRPr lang="en-GB" sz="1400" b="1" dirty="0"/>
            </a:p>
          </p:txBody>
        </p:sp>
      </p:grpSp>
      <p:grpSp>
        <p:nvGrpSpPr>
          <p:cNvPr id="71" name="Group 70"/>
          <p:cNvGrpSpPr/>
          <p:nvPr/>
        </p:nvGrpSpPr>
        <p:grpSpPr>
          <a:xfrm>
            <a:off x="6224272" y="6371877"/>
            <a:ext cx="2590800" cy="336352"/>
            <a:chOff x="285750" y="2952750"/>
            <a:chExt cx="2590800" cy="336352"/>
          </a:xfrm>
        </p:grpSpPr>
        <p:sp>
          <p:nvSpPr>
            <p:cNvPr id="72" name="Rounded Rectangle 71"/>
            <p:cNvSpPr/>
            <p:nvPr/>
          </p:nvSpPr>
          <p:spPr>
            <a:xfrm>
              <a:off x="285750" y="2952750"/>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73" name="TextBox 72"/>
            <p:cNvSpPr txBox="1"/>
            <p:nvPr/>
          </p:nvSpPr>
          <p:spPr>
            <a:xfrm>
              <a:off x="409575" y="2981325"/>
              <a:ext cx="2447925" cy="307777"/>
            </a:xfrm>
            <a:prstGeom prst="rect">
              <a:avLst/>
            </a:prstGeom>
            <a:noFill/>
          </p:spPr>
          <p:txBody>
            <a:bodyPr wrap="square" rtlCol="0">
              <a:spAutoFit/>
            </a:bodyPr>
            <a:lstStyle/>
            <a:p>
              <a:pPr algn="ctr"/>
              <a:r>
                <a:rPr lang="en-GB" sz="1400" b="1" dirty="0" smtClean="0">
                  <a:hlinkClick r:id="rId6" action="ppaction://hlinksldjump"/>
                </a:rPr>
                <a:t>More information</a:t>
              </a:r>
              <a:endParaRPr lang="en-GB" sz="1400" b="1" dirty="0"/>
            </a:p>
          </p:txBody>
        </p:sp>
      </p:grpSp>
      <p:sp>
        <p:nvSpPr>
          <p:cNvPr id="74" name="Text Box 2"/>
          <p:cNvSpPr txBox="1">
            <a:spLocks noChangeArrowheads="1"/>
          </p:cNvSpPr>
          <p:nvPr/>
        </p:nvSpPr>
        <p:spPr bwMode="auto">
          <a:xfrm>
            <a:off x="4756590" y="4657829"/>
            <a:ext cx="4119396" cy="1427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alt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Isosceles Triangle 1">
            <a:hlinkClick r:id="" action="ppaction://noaction"/>
          </p:cNvPr>
          <p:cNvSpPr/>
          <p:nvPr/>
        </p:nvSpPr>
        <p:spPr>
          <a:xfrm rot="5400000">
            <a:off x="4572001" y="6605750"/>
            <a:ext cx="151980" cy="257924"/>
          </a:xfrm>
          <a:prstGeom prst="triangl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GB"/>
          </a:p>
        </p:txBody>
      </p:sp>
      <p:sp>
        <p:nvSpPr>
          <p:cNvPr id="59" name="Text Box 2"/>
          <p:cNvSpPr txBox="1">
            <a:spLocks noChangeArrowheads="1"/>
          </p:cNvSpPr>
          <p:nvPr/>
        </p:nvSpPr>
        <p:spPr bwMode="auto">
          <a:xfrm>
            <a:off x="5866086" y="3549487"/>
            <a:ext cx="3009900" cy="114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400" dirty="0" smtClean="0">
                <a:latin typeface="Arial Narrow" panose="020B0606020202030204" pitchFamily="34" charset="0"/>
              </a:rPr>
              <a:t>How is the different provision delivered in our school?  </a:t>
            </a:r>
          </a:p>
          <a:p>
            <a:pPr marL="171450" lvl="0" indent="-171450" algn="just">
              <a:buFont typeface="Arial" panose="020B0604020202020204" pitchFamily="34" charset="0"/>
              <a:buChar char="•"/>
            </a:pPr>
            <a:r>
              <a:rPr kumimoji="0" lang="en-GB" altLang="en-US" sz="1400" b="0" i="0" u="none" strike="noStrike" cap="none" normalizeH="0" baseline="0" dirty="0" smtClean="0">
                <a:ln>
                  <a:noFill/>
                </a:ln>
                <a:solidFill>
                  <a:schemeClr val="tx1"/>
                </a:solidFill>
                <a:effectLst/>
                <a:latin typeface="Arial Narrow" panose="020B0606020202030204" pitchFamily="34" charset="0"/>
                <a:cs typeface="Arial" pitchFamily="34" charset="0"/>
              </a:rPr>
              <a:t>What role will the</a:t>
            </a:r>
            <a:r>
              <a:rPr kumimoji="0" lang="en-GB" altLang="en-US" sz="1400" b="0" i="0" u="none" strike="noStrike" cap="none" normalizeH="0" dirty="0" smtClean="0">
                <a:ln>
                  <a:noFill/>
                </a:ln>
                <a:solidFill>
                  <a:schemeClr val="tx1"/>
                </a:solidFill>
                <a:effectLst/>
                <a:latin typeface="Arial Narrow" panose="020B0606020202030204" pitchFamily="34" charset="0"/>
                <a:cs typeface="Arial" pitchFamily="34" charset="0"/>
              </a:rPr>
              <a:t> child/young person’s teacher/s play in the additional provision?</a:t>
            </a:r>
          </a:p>
          <a:p>
            <a:pPr lvl="0" algn="just"/>
            <a:endParaRPr kumimoji="0" lang="en-US" altLang="en-US" sz="1800" b="0" i="0" u="none" strike="noStrike" cap="none" normalizeH="0" baseline="0" dirty="0" smtClean="0">
              <a:ln>
                <a:noFill/>
              </a:ln>
              <a:solidFill>
                <a:schemeClr val="tx1"/>
              </a:solidFill>
              <a:effectLst/>
              <a:cs typeface="Arial" pitchFamily="34" charset="0"/>
            </a:endParaRPr>
          </a:p>
        </p:txBody>
      </p:sp>
      <p:sp>
        <p:nvSpPr>
          <p:cNvPr id="60" name="Text Box 2"/>
          <p:cNvSpPr txBox="1">
            <a:spLocks noChangeArrowheads="1"/>
          </p:cNvSpPr>
          <p:nvPr/>
        </p:nvSpPr>
        <p:spPr bwMode="auto">
          <a:xfrm>
            <a:off x="5315621" y="4657829"/>
            <a:ext cx="4043362" cy="63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buFont typeface="Arial" panose="020B0604020202020204" pitchFamily="34" charset="0"/>
              <a:buChar char="•"/>
            </a:pPr>
            <a:r>
              <a:rPr lang="en-GB" sz="1400" dirty="0" smtClean="0">
                <a:latin typeface="Arial Narrow" panose="020B0606020202030204" pitchFamily="34" charset="0"/>
              </a:rPr>
              <a:t>Who will be working with your child? </a:t>
            </a:r>
            <a:endParaRPr lang="en-GB" sz="1400" dirty="0">
              <a:latin typeface="Arial Narrow" panose="020B0606020202030204" pitchFamily="34" charset="0"/>
            </a:endParaRPr>
          </a:p>
        </p:txBody>
      </p:sp>
      <p:sp>
        <p:nvSpPr>
          <p:cNvPr id="61" name="Text Box 2"/>
          <p:cNvSpPr txBox="1">
            <a:spLocks noChangeArrowheads="1"/>
          </p:cNvSpPr>
          <p:nvPr/>
        </p:nvSpPr>
        <p:spPr bwMode="auto">
          <a:xfrm>
            <a:off x="4915488" y="4893984"/>
            <a:ext cx="4119396" cy="1427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400" b="0" i="0" u="none" strike="noStrike" cap="none" normalizeH="0" baseline="0" dirty="0" smtClean="0">
                <a:ln>
                  <a:noFill/>
                </a:ln>
                <a:solidFill>
                  <a:schemeClr val="tx1"/>
                </a:solidFill>
                <a:effectLst/>
                <a:latin typeface="Arial Narrow" panose="020B0606020202030204" pitchFamily="34" charset="0"/>
                <a:cs typeface="Arial" pitchFamily="34" charset="0"/>
              </a:rPr>
              <a:t>Which other services do we use to provide for and support our children/young people?</a:t>
            </a:r>
          </a:p>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400" dirty="0" smtClean="0">
                <a:latin typeface="Arial Narrow" panose="020B0606020202030204" pitchFamily="34" charset="0"/>
                <a:cs typeface="Arial" pitchFamily="34" charset="0"/>
              </a:rPr>
              <a:t>How will parents/carers be kept informed of engagement in additional provision whilst it is ongoing?</a:t>
            </a:r>
          </a:p>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400" b="0" i="0" u="none" strike="noStrike" cap="none" normalizeH="0" baseline="0" dirty="0" smtClean="0">
                <a:ln>
                  <a:noFill/>
                </a:ln>
                <a:solidFill>
                  <a:schemeClr val="tx1"/>
                </a:solidFill>
                <a:effectLst/>
                <a:latin typeface="Arial Narrow" panose="020B0606020202030204" pitchFamily="34" charset="0"/>
                <a:cs typeface="Arial" pitchFamily="34" charset="0"/>
              </a:rPr>
              <a:t>How does our school encourage parent/</a:t>
            </a:r>
            <a:r>
              <a:rPr kumimoji="0" lang="en-US" altLang="en-US" sz="1400" b="0" i="0" u="none" strike="noStrike" cap="none" normalizeH="0" baseline="0" dirty="0" err="1" smtClean="0">
                <a:ln>
                  <a:noFill/>
                </a:ln>
                <a:solidFill>
                  <a:schemeClr val="tx1"/>
                </a:solidFill>
                <a:effectLst/>
                <a:latin typeface="Arial Narrow" panose="020B0606020202030204" pitchFamily="34" charset="0"/>
                <a:cs typeface="Arial" pitchFamily="34" charset="0"/>
              </a:rPr>
              <a:t>carers</a:t>
            </a:r>
            <a:r>
              <a:rPr kumimoji="0" lang="en-US" altLang="en-US" sz="1400" b="0" i="0" u="none" strike="noStrike" cap="none" normalizeH="0" baseline="0" dirty="0" smtClean="0">
                <a:ln>
                  <a:noFill/>
                </a:ln>
                <a:solidFill>
                  <a:schemeClr val="tx1"/>
                </a:solidFill>
                <a:effectLst/>
                <a:latin typeface="Arial Narrow" panose="020B0606020202030204" pitchFamily="34" charset="0"/>
                <a:cs typeface="Arial" pitchFamily="34" charset="0"/>
              </a:rPr>
              <a:t> to become involved in the additional provision?</a:t>
            </a:r>
          </a:p>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altLang="en-US" sz="1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69136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176"/>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pic>
        <p:nvPicPr>
          <p:cNvPr id="45" name="Picture 4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95325" y="-31531"/>
            <a:ext cx="3290701" cy="3358054"/>
          </a:xfrm>
          <a:prstGeom prst="rect">
            <a:avLst/>
          </a:prstGeom>
        </p:spPr>
      </p:pic>
      <p:grpSp>
        <p:nvGrpSpPr>
          <p:cNvPr id="7" name="Group 6"/>
          <p:cNvGrpSpPr/>
          <p:nvPr/>
        </p:nvGrpSpPr>
        <p:grpSpPr>
          <a:xfrm>
            <a:off x="116232" y="305404"/>
            <a:ext cx="2514600" cy="2655887"/>
            <a:chOff x="2796370" y="2449513"/>
            <a:chExt cx="2514600" cy="2655887"/>
          </a:xfrm>
        </p:grpSpPr>
        <p:sp>
          <p:nvSpPr>
            <p:cNvPr id="5" name="AutoShape 3"/>
            <p:cNvSpPr>
              <a:spLocks noChangeArrowheads="1"/>
            </p:cNvSpPr>
            <p:nvPr/>
          </p:nvSpPr>
          <p:spPr bwMode="auto">
            <a:xfrm rot="-23651268">
              <a:off x="2796370" y="2449513"/>
              <a:ext cx="2514600"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WordArt 4"/>
            <p:cNvSpPr>
              <a:spLocks noChangeArrowheads="1" noChangeShapeType="1" noTextEdit="1"/>
            </p:cNvSpPr>
            <p:nvPr/>
          </p:nvSpPr>
          <p:spPr bwMode="auto">
            <a:xfrm rot="-1723048">
              <a:off x="3288495" y="2808288"/>
              <a:ext cx="938213"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19881"/>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Assess</a:t>
              </a:r>
              <a:endParaRPr lang="en-GB" sz="3600" kern="10" spc="0">
                <a:ln w="9525">
                  <a:solidFill>
                    <a:srgbClr val="000000"/>
                  </a:solidFill>
                  <a:round/>
                  <a:headEnd/>
                  <a:tailEnd/>
                </a:ln>
                <a:solidFill>
                  <a:srgbClr val="000000"/>
                </a:solidFill>
                <a:effectLst/>
                <a:latin typeface="Arial Black"/>
              </a:endParaRPr>
            </a:p>
          </p:txBody>
        </p:sp>
      </p:grpSp>
      <p:grpSp>
        <p:nvGrpSpPr>
          <p:cNvPr id="8" name="Group 7"/>
          <p:cNvGrpSpPr/>
          <p:nvPr/>
        </p:nvGrpSpPr>
        <p:grpSpPr>
          <a:xfrm>
            <a:off x="8026620" y="6369277"/>
            <a:ext cx="975491" cy="328278"/>
            <a:chOff x="285750" y="2952750"/>
            <a:chExt cx="2590800" cy="323850"/>
          </a:xfrm>
        </p:grpSpPr>
        <p:sp>
          <p:nvSpPr>
            <p:cNvPr id="9" name="Rounded Rectangle 8"/>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0" name="TextBox 9">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2" name="TextBox 1"/>
          <p:cNvSpPr txBox="1"/>
          <p:nvPr/>
        </p:nvSpPr>
        <p:spPr>
          <a:xfrm>
            <a:off x="176064" y="3809951"/>
            <a:ext cx="7780312" cy="3416320"/>
          </a:xfrm>
          <a:prstGeom prst="rect">
            <a:avLst/>
          </a:prstGeom>
          <a:noFill/>
        </p:spPr>
        <p:txBody>
          <a:bodyPr wrap="square" rtlCol="0">
            <a:spAutoFit/>
          </a:bodyPr>
          <a:lstStyle/>
          <a:p>
            <a:pPr lvl="0" algn="just"/>
            <a:r>
              <a:rPr lang="en-GB" dirty="0" smtClean="0"/>
              <a:t>        </a:t>
            </a:r>
            <a:r>
              <a:rPr lang="en-GB" dirty="0" smtClean="0">
                <a:latin typeface="Arial Narrow" panose="020B0606020202030204" pitchFamily="34" charset="0"/>
              </a:rPr>
              <a:t> If </a:t>
            </a:r>
            <a:r>
              <a:rPr lang="en-GB" dirty="0">
                <a:latin typeface="Arial Narrow" panose="020B0606020202030204" pitchFamily="34" charset="0"/>
              </a:rPr>
              <a:t>you think your child has a SEND, you may discuss this concern with the class teacher by making an appointment to discuss your child. This can be done through parents evenings or outside of school time. The </a:t>
            </a:r>
            <a:r>
              <a:rPr lang="en-GB" dirty="0" smtClean="0">
                <a:latin typeface="Arial Narrow" panose="020B0606020202030204" pitchFamily="34" charset="0"/>
              </a:rPr>
              <a:t>SENCO </a:t>
            </a:r>
            <a:r>
              <a:rPr lang="en-GB" dirty="0">
                <a:latin typeface="Arial Narrow" panose="020B0606020202030204" pitchFamily="34" charset="0"/>
              </a:rPr>
              <a:t>can be contacted via the school office and will endeavour to return your call </a:t>
            </a:r>
            <a:r>
              <a:rPr lang="en-GB" dirty="0" smtClean="0">
                <a:latin typeface="Arial Narrow" panose="020B0606020202030204" pitchFamily="34" charset="0"/>
              </a:rPr>
              <a:t>at the earliest opportunity.</a:t>
            </a:r>
            <a:endParaRPr lang="en-GB" altLang="en-US" dirty="0">
              <a:latin typeface="Arial Narrow" panose="020B0606020202030204" pitchFamily="34" charset="0"/>
              <a:cs typeface="Arial" pitchFamily="34" charset="0"/>
            </a:endParaRPr>
          </a:p>
          <a:p>
            <a:pPr algn="just" fontAlgn="base">
              <a:spcBef>
                <a:spcPct val="0"/>
              </a:spcBef>
              <a:spcAft>
                <a:spcPct val="0"/>
              </a:spcAft>
            </a:pPr>
            <a:r>
              <a:rPr lang="en-GB" altLang="en-US" dirty="0" smtClean="0">
                <a:latin typeface="Arial Narrow" panose="020B0606020202030204" pitchFamily="34" charset="0"/>
                <a:cs typeface="Arial" pitchFamily="34" charset="0"/>
              </a:rPr>
              <a:t>        The </a:t>
            </a:r>
            <a:r>
              <a:rPr lang="en-GB" altLang="en-US" dirty="0">
                <a:latin typeface="Arial Narrow" panose="020B0606020202030204" pitchFamily="34" charset="0"/>
                <a:cs typeface="Arial" pitchFamily="34" charset="0"/>
              </a:rPr>
              <a:t>voice of the child is sought through discussions If appropriate and targets can be set with them</a:t>
            </a:r>
            <a:r>
              <a:rPr lang="en-GB" altLang="en-US" dirty="0" smtClean="0">
                <a:latin typeface="Arial Narrow" panose="020B0606020202030204" pitchFamily="34" charset="0"/>
                <a:cs typeface="Arial" pitchFamily="34" charset="0"/>
              </a:rPr>
              <a:t>.</a:t>
            </a:r>
          </a:p>
          <a:p>
            <a:pPr marL="0" lvl="1" algn="just" fontAlgn="base">
              <a:spcBef>
                <a:spcPct val="0"/>
              </a:spcBef>
              <a:spcAft>
                <a:spcPct val="0"/>
              </a:spcAft>
            </a:pPr>
            <a:r>
              <a:rPr lang="en-GB" altLang="en-US" dirty="0" smtClean="0">
                <a:latin typeface="Arial Narrow" panose="020B0606020202030204" pitchFamily="34" charset="0"/>
                <a:cs typeface="Arial" pitchFamily="34" charset="0"/>
              </a:rPr>
              <a:t>         The </a:t>
            </a:r>
            <a:r>
              <a:rPr lang="en-GB" altLang="en-US" dirty="0">
                <a:latin typeface="Arial Narrow" panose="020B0606020202030204" pitchFamily="34" charset="0"/>
                <a:cs typeface="Arial" pitchFamily="34" charset="0"/>
              </a:rPr>
              <a:t>school SEND policy can be found on the school website. The Local Authority Local Offer </a:t>
            </a:r>
            <a:r>
              <a:rPr lang="en-GB" altLang="en-US" dirty="0" smtClean="0">
                <a:latin typeface="Arial Narrow" panose="020B0606020202030204" pitchFamily="34" charset="0"/>
                <a:cs typeface="Arial" pitchFamily="34" charset="0"/>
              </a:rPr>
              <a:t>will be found on the council website following legislation becoming law. </a:t>
            </a:r>
            <a:r>
              <a:rPr lang="en-GB" dirty="0" smtClean="0">
                <a:latin typeface="Arial Narrow" panose="020B0606020202030204" pitchFamily="34" charset="0"/>
              </a:rPr>
              <a:t>Parents </a:t>
            </a:r>
            <a:r>
              <a:rPr lang="en-GB" dirty="0">
                <a:latin typeface="Arial Narrow" panose="020B0606020202030204" pitchFamily="34" charset="0"/>
              </a:rPr>
              <a:t>are encouraged to seek help and advice from the LA and Parent Partnership Service, which should provide support, information and relevant training. The Parent Partnership Service can be contacted by telephoning 01642 </a:t>
            </a:r>
            <a:r>
              <a:rPr lang="en-GB" dirty="0" smtClean="0">
                <a:latin typeface="Arial Narrow" panose="020B0606020202030204" pitchFamily="34" charset="0"/>
              </a:rPr>
              <a:t>527158</a:t>
            </a:r>
            <a:r>
              <a:rPr lang="en-GB" dirty="0">
                <a:latin typeface="Arial Narrow" panose="020B0606020202030204" pitchFamily="34" charset="0"/>
              </a:rPr>
              <a:t>.</a:t>
            </a:r>
          </a:p>
          <a:p>
            <a:pPr algn="just" fontAlgn="base">
              <a:spcBef>
                <a:spcPct val="0"/>
              </a:spcBef>
              <a:spcAft>
                <a:spcPct val="0"/>
              </a:spcAft>
            </a:pPr>
            <a:endParaRPr lang="en-GB" dirty="0"/>
          </a:p>
        </p:txBody>
      </p:sp>
      <p:sp>
        <p:nvSpPr>
          <p:cNvPr id="3" name="TextBox 2"/>
          <p:cNvSpPr txBox="1"/>
          <p:nvPr/>
        </p:nvSpPr>
        <p:spPr>
          <a:xfrm>
            <a:off x="2995374" y="116632"/>
            <a:ext cx="5943673" cy="3693319"/>
          </a:xfrm>
          <a:prstGeom prst="rect">
            <a:avLst/>
          </a:prstGeom>
          <a:noFill/>
        </p:spPr>
        <p:txBody>
          <a:bodyPr wrap="square" rtlCol="0">
            <a:spAutoFit/>
          </a:bodyPr>
          <a:lstStyle/>
          <a:p>
            <a:r>
              <a:rPr lang="en-GB" dirty="0"/>
              <a:t> </a:t>
            </a:r>
            <a:r>
              <a:rPr lang="en-GB" dirty="0" smtClean="0"/>
              <a:t>       </a:t>
            </a:r>
            <a:r>
              <a:rPr lang="en-GB" dirty="0" smtClean="0">
                <a:latin typeface="Arial Narrow" panose="020B0606020202030204" pitchFamily="34" charset="0"/>
              </a:rPr>
              <a:t>All </a:t>
            </a:r>
            <a:r>
              <a:rPr lang="en-GB" dirty="0">
                <a:latin typeface="Arial Narrow" panose="020B0606020202030204" pitchFamily="34" charset="0"/>
              </a:rPr>
              <a:t>staff are involved in and are fully aware of the procedures for identifying, assessing and making provision for pupils with special educational needs and/or disabilities (SEND). Observations, data analysis  and collaboration with home,  assist in the identification of SEND. </a:t>
            </a:r>
            <a:endParaRPr lang="en-GB" dirty="0" smtClean="0">
              <a:latin typeface="Arial Narrow" panose="020B0606020202030204" pitchFamily="34" charset="0"/>
            </a:endParaRPr>
          </a:p>
          <a:p>
            <a:r>
              <a:rPr lang="en-GB" dirty="0">
                <a:latin typeface="Arial Narrow" panose="020B0606020202030204" pitchFamily="34" charset="0"/>
              </a:rPr>
              <a:t> </a:t>
            </a:r>
            <a:r>
              <a:rPr lang="en-GB" dirty="0" smtClean="0">
                <a:latin typeface="Arial Narrow" panose="020B0606020202030204" pitchFamily="34" charset="0"/>
              </a:rPr>
              <a:t>       If </a:t>
            </a:r>
            <a:r>
              <a:rPr lang="en-GB" dirty="0">
                <a:latin typeface="Arial Narrow" panose="020B0606020202030204" pitchFamily="34" charset="0"/>
              </a:rPr>
              <a:t>your child is identified as having SEND, class teachers will begin a graduated approach as set out in the SEN Code of </a:t>
            </a:r>
            <a:r>
              <a:rPr lang="en-GB" dirty="0" smtClean="0">
                <a:latin typeface="Arial Narrow" panose="020B0606020202030204" pitchFamily="34" charset="0"/>
              </a:rPr>
              <a:t>Practice </a:t>
            </a:r>
            <a:r>
              <a:rPr lang="en-GB" b="1" u="sng" dirty="0">
                <a:solidFill>
                  <a:srgbClr val="FFFF00"/>
                </a:solidFill>
                <a:latin typeface="Arial Narrow" panose="020B0606020202030204" pitchFamily="34" charset="0"/>
                <a:hlinkClick r:id="rId6"/>
              </a:rPr>
              <a:t>https://</a:t>
            </a:r>
            <a:r>
              <a:rPr lang="en-GB" b="1" u="sng" dirty="0" smtClean="0">
                <a:solidFill>
                  <a:srgbClr val="FFFF00"/>
                </a:solidFill>
                <a:latin typeface="Arial Narrow" panose="020B0606020202030204" pitchFamily="34" charset="0"/>
                <a:hlinkClick r:id="rId6"/>
              </a:rPr>
              <a:t>www.gov.uk/government/publications/send-code-of-practice-0-to-25</a:t>
            </a:r>
            <a:r>
              <a:rPr lang="en-GB" b="1" u="sng" dirty="0" smtClean="0">
                <a:solidFill>
                  <a:srgbClr val="FFFF00"/>
                </a:solidFill>
                <a:latin typeface="Arial Narrow" panose="020B0606020202030204" pitchFamily="34" charset="0"/>
              </a:rPr>
              <a:t> </a:t>
            </a:r>
            <a:r>
              <a:rPr lang="en-GB" altLang="en-US" dirty="0" smtClean="0">
                <a:latin typeface="Arial Narrow" panose="020B0606020202030204" pitchFamily="34" charset="0"/>
                <a:cs typeface="Arial" pitchFamily="34" charset="0"/>
              </a:rPr>
              <a:t>Quality </a:t>
            </a:r>
            <a:r>
              <a:rPr lang="en-GB" altLang="en-US" dirty="0">
                <a:latin typeface="Arial Narrow" panose="020B0606020202030204" pitchFamily="34" charset="0"/>
                <a:cs typeface="Arial" pitchFamily="34" charset="0"/>
              </a:rPr>
              <a:t>first teaching is the first step to support those with SEND, so s</a:t>
            </a:r>
            <a:r>
              <a:rPr lang="en-GB" dirty="0">
                <a:latin typeface="Arial Narrow" panose="020B0606020202030204" pitchFamily="34" charset="0"/>
              </a:rPr>
              <a:t>taff will adapt their teaching or tasks as appropriate, put in place additional intervention if necessary and will consult both SENCO and parents </a:t>
            </a:r>
            <a:r>
              <a:rPr lang="en-GB" dirty="0" smtClean="0">
                <a:latin typeface="Arial Narrow" panose="020B0606020202030204" pitchFamily="34" charset="0"/>
              </a:rPr>
              <a:t>of </a:t>
            </a:r>
            <a:r>
              <a:rPr lang="en-GB" dirty="0">
                <a:latin typeface="Arial Narrow" panose="020B0606020202030204" pitchFamily="34" charset="0"/>
              </a:rPr>
              <a:t>their concerns. Should </a:t>
            </a:r>
            <a:r>
              <a:rPr lang="en-GB" dirty="0" smtClean="0">
                <a:latin typeface="Arial Narrow" panose="020B0606020202030204" pitchFamily="34" charset="0"/>
              </a:rPr>
              <a:t>additional </a:t>
            </a:r>
            <a:r>
              <a:rPr lang="en-GB" dirty="0">
                <a:latin typeface="Arial Narrow" panose="020B0606020202030204" pitchFamily="34" charset="0"/>
              </a:rPr>
              <a:t>provision be needed, external agencies will be consulted.</a:t>
            </a:r>
          </a:p>
        </p:txBody>
      </p:sp>
    </p:spTree>
    <p:extLst>
      <p:ext uri="{BB962C8B-B14F-4D97-AF65-F5344CB8AC3E}">
        <p14:creationId xmlns:p14="http://schemas.microsoft.com/office/powerpoint/2010/main" val="2532894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12" name="Rounded Rectangle 11"/>
          <p:cNvSpPr/>
          <p:nvPr/>
        </p:nvSpPr>
        <p:spPr>
          <a:xfrm>
            <a:off x="243699" y="461798"/>
            <a:ext cx="2590800" cy="3238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3" name="TextBox 12">
            <a:hlinkClick r:id="rId4" action="ppaction://hlinksldjump"/>
          </p:cNvPr>
          <p:cNvSpPr txBox="1"/>
          <p:nvPr/>
        </p:nvSpPr>
        <p:spPr>
          <a:xfrm>
            <a:off x="243699" y="469834"/>
            <a:ext cx="2547435" cy="307777"/>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400" b="1" dirty="0" smtClean="0">
                <a:hlinkClick r:id="rId6" action="ppaction://hlinksldjump"/>
              </a:rPr>
              <a:t>Communication and Interaction</a:t>
            </a:r>
            <a:endParaRPr lang="en-GB" sz="1400" b="1" dirty="0"/>
          </a:p>
        </p:txBody>
      </p:sp>
      <p:sp>
        <p:nvSpPr>
          <p:cNvPr id="15" name="Rounded Rectangle 14"/>
          <p:cNvSpPr/>
          <p:nvPr/>
        </p:nvSpPr>
        <p:spPr>
          <a:xfrm>
            <a:off x="238835" y="1621450"/>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hlinkClick r:id="rId4" action="ppaction://hlinksldjump"/>
          </p:cNvPr>
          <p:cNvSpPr txBox="1"/>
          <p:nvPr/>
        </p:nvSpPr>
        <p:spPr>
          <a:xfrm>
            <a:off x="362660" y="1591657"/>
            <a:ext cx="2447925" cy="400110"/>
          </a:xfrm>
          <a:prstGeom prst="rect">
            <a:avLst/>
          </a:prstGeom>
          <a:noFill/>
        </p:spPr>
        <p:txBody>
          <a:bodyPr wrap="square" rtlCol="0">
            <a:spAutoFit/>
          </a:bodyPr>
          <a:lstStyle/>
          <a:p>
            <a:pPr algn="ctr"/>
            <a:r>
              <a:rPr lang="en-GB" sz="1000" b="1" dirty="0" smtClean="0">
                <a:effectLst>
                  <a:outerShdw blurRad="50800" dist="38100" dir="2700000" algn="tl" rotWithShape="0">
                    <a:prstClr val="black">
                      <a:alpha val="40000"/>
                    </a:prstClr>
                  </a:outerShdw>
                </a:effectLst>
                <a:hlinkClick r:id="rId7" action="ppaction://hlinksldjump"/>
              </a:rPr>
              <a:t>Social, Emotional and Mental </a:t>
            </a:r>
          </a:p>
          <a:p>
            <a:pPr algn="ctr"/>
            <a:r>
              <a:rPr lang="en-GB" sz="1000" b="1" dirty="0" smtClean="0">
                <a:effectLst>
                  <a:outerShdw blurRad="50800" dist="38100" dir="2700000" algn="tl" rotWithShape="0">
                    <a:prstClr val="black">
                      <a:alpha val="40000"/>
                    </a:prstClr>
                  </a:outerShdw>
                </a:effectLst>
                <a:hlinkClick r:id="rId7" action="ppaction://hlinksldjump"/>
              </a:rPr>
              <a:t>Health Difficulties</a:t>
            </a:r>
            <a:endParaRPr lang="en-GB" sz="1000" b="1" dirty="0">
              <a:effectLst>
                <a:outerShdw blurRad="50800" dist="38100" dir="2700000" algn="tl" rotWithShape="0">
                  <a:prstClr val="black">
                    <a:alpha val="40000"/>
                  </a:prstClr>
                </a:outerShdw>
              </a:effectLst>
            </a:endParaRPr>
          </a:p>
        </p:txBody>
      </p:sp>
      <p:grpSp>
        <p:nvGrpSpPr>
          <p:cNvPr id="17" name="Group 16"/>
          <p:cNvGrpSpPr/>
          <p:nvPr/>
        </p:nvGrpSpPr>
        <p:grpSpPr>
          <a:xfrm>
            <a:off x="243699" y="1041624"/>
            <a:ext cx="2590800" cy="336352"/>
            <a:chOff x="285750" y="2952750"/>
            <a:chExt cx="2590800" cy="336352"/>
          </a:xfrm>
        </p:grpSpPr>
        <p:sp>
          <p:nvSpPr>
            <p:cNvPr id="18" name="Rounded Rectangle 1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9" name="TextBox 18">
              <a:hlinkClick r:id="rId4"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smtClean="0">
                  <a:effectLst>
                    <a:outerShdw blurRad="50800" dist="38100" dir="2700000" algn="tl" rotWithShape="0">
                      <a:prstClr val="black">
                        <a:alpha val="40000"/>
                      </a:prstClr>
                    </a:outerShdw>
                  </a:effectLst>
                  <a:hlinkClick r:id="rId8" action="ppaction://hlinksldjump"/>
                </a:rPr>
                <a:t>Cognition and Learning</a:t>
              </a:r>
              <a:endParaRPr lang="en-GB" sz="1400" b="1" dirty="0">
                <a:effectLst>
                  <a:outerShdw blurRad="50800" dist="38100" dir="2700000" algn="tl" rotWithShape="0">
                    <a:prstClr val="black">
                      <a:alpha val="40000"/>
                    </a:prstClr>
                  </a:outerShdw>
                </a:effectLst>
              </a:endParaRPr>
            </a:p>
          </p:txBody>
        </p:sp>
      </p:grpSp>
      <p:sp>
        <p:nvSpPr>
          <p:cNvPr id="21" name="Rounded Rectangle 20"/>
          <p:cNvSpPr/>
          <p:nvPr/>
        </p:nvSpPr>
        <p:spPr>
          <a:xfrm>
            <a:off x="243699" y="2201275"/>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22" name="TextBox 21">
            <a:hlinkClick r:id="rId4" action="ppaction://hlinksldjump"/>
          </p:cNvPr>
          <p:cNvSpPr txBox="1"/>
          <p:nvPr/>
        </p:nvSpPr>
        <p:spPr>
          <a:xfrm>
            <a:off x="367525" y="2229852"/>
            <a:ext cx="2447925" cy="276999"/>
          </a:xfrm>
          <a:prstGeom prst="rect">
            <a:avLst/>
          </a:prstGeom>
          <a:noFill/>
        </p:spPr>
        <p:txBody>
          <a:bodyPr wrap="square" rtlCol="0">
            <a:spAutoFit/>
          </a:bodyPr>
          <a:lstStyle/>
          <a:p>
            <a:pPr algn="ctr"/>
            <a:r>
              <a:rPr lang="en-GB" sz="1200" b="1" dirty="0" smtClean="0">
                <a:effectLst>
                  <a:outerShdw blurRad="50800" dist="38100" dir="2700000" algn="tl" rotWithShape="0">
                    <a:prstClr val="black">
                      <a:alpha val="40000"/>
                    </a:prstClr>
                  </a:outerShdw>
                </a:effectLst>
                <a:hlinkClick r:id="rId9" action="ppaction://hlinksldjump"/>
              </a:rPr>
              <a:t>Sensory and/or Physical Needs</a:t>
            </a:r>
            <a:endParaRPr lang="en-GB" sz="1200" b="1" dirty="0">
              <a:effectLst>
                <a:outerShdw blurRad="50800" dist="38100" dir="2700000" algn="tl" rotWithShape="0">
                  <a:prstClr val="black">
                    <a:alpha val="40000"/>
                  </a:prstClr>
                </a:outerShdw>
              </a:effectLst>
            </a:endParaRPr>
          </a:p>
        </p:txBody>
      </p:sp>
      <p:sp>
        <p:nvSpPr>
          <p:cNvPr id="23" name="Text Box 2"/>
          <p:cNvSpPr txBox="1">
            <a:spLocks noChangeArrowheads="1"/>
          </p:cNvSpPr>
          <p:nvPr/>
        </p:nvSpPr>
        <p:spPr bwMode="auto">
          <a:xfrm>
            <a:off x="238835" y="2568144"/>
            <a:ext cx="8434059"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200" dirty="0" smtClean="0">
                <a:latin typeface="Arial Narrow" panose="020B0606020202030204" pitchFamily="34" charset="0"/>
                <a:cs typeface="Arial" pitchFamily="34" charset="0"/>
              </a:rPr>
              <a:t>This section is about the additional support our school offers children/young people with SEND.</a:t>
            </a:r>
          </a:p>
          <a:p>
            <a:pPr marL="0" marR="0" lvl="0" indent="0" algn="l" defTabSz="914400" rtl="0" eaLnBrk="1" fontAlgn="base" latinLnBrk="0" hangingPunct="1">
              <a:lnSpc>
                <a:spcPct val="100000"/>
              </a:lnSpc>
              <a:spcBef>
                <a:spcPct val="0"/>
              </a:spcBef>
              <a:spcAft>
                <a:spcPct val="0"/>
              </a:spcAft>
              <a:buClrTx/>
              <a:buSzTx/>
              <a:buFontTx/>
              <a:buNone/>
              <a:tabLst/>
            </a:pPr>
            <a:endParaRPr lang="en-US" altLang="en-US" sz="1200" dirty="0" smtClean="0">
              <a:latin typeface="Arial Narrow" panose="020B0606020202030204"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GB" sz="1200" dirty="0" smtClean="0">
                <a:latin typeface="Arial Narrow" panose="020B0606020202030204" pitchFamily="34" charset="0"/>
              </a:rPr>
              <a:t>          Our </a:t>
            </a:r>
            <a:r>
              <a:rPr lang="en-GB" sz="1200" dirty="0">
                <a:latin typeface="Arial Narrow" panose="020B0606020202030204" pitchFamily="34" charset="0"/>
              </a:rPr>
              <a:t>school teaches and supports children with SEND </a:t>
            </a:r>
            <a:r>
              <a:rPr lang="en-GB" sz="1200" dirty="0" smtClean="0">
                <a:latin typeface="Arial Narrow" panose="020B0606020202030204" pitchFamily="34" charset="0"/>
              </a:rPr>
              <a:t>through a range of teaching strategies, differentiating teaching materials, allowing access to ICT equipment and resources, having high expectations, additional adult support, small group work, providing access to a flexible curriculum and extra curricular activities. </a:t>
            </a:r>
          </a:p>
          <a:p>
            <a:pPr marL="0" marR="0" lvl="0" indent="0" algn="l" defTabSz="914400" rtl="0" eaLnBrk="1" fontAlgn="base" latinLnBrk="0" hangingPunct="1">
              <a:lnSpc>
                <a:spcPct val="100000"/>
              </a:lnSpc>
              <a:spcBef>
                <a:spcPct val="0"/>
              </a:spcBef>
              <a:spcAft>
                <a:spcPct val="0"/>
              </a:spcAft>
              <a:buClrTx/>
              <a:buSzTx/>
              <a:buFontTx/>
              <a:buNone/>
              <a:tabLst/>
            </a:pPr>
            <a:endParaRPr lang="en-GB" sz="1200" dirty="0">
              <a:latin typeface="Arial Narrow" panose="020B0606020202030204" pitchFamily="34" charset="0"/>
            </a:endParaRPr>
          </a:p>
          <a:p>
            <a:pPr lvl="0" algn="just"/>
            <a:r>
              <a:rPr lang="en-GB" sz="1200" dirty="0">
                <a:latin typeface="Arial Narrow" panose="020B0606020202030204" pitchFamily="34" charset="0"/>
              </a:rPr>
              <a:t>        Class teachers will be the </a:t>
            </a:r>
            <a:r>
              <a:rPr lang="en-GB" sz="1200" dirty="0" smtClean="0">
                <a:latin typeface="Arial Narrow" panose="020B0606020202030204" pitchFamily="34" charset="0"/>
              </a:rPr>
              <a:t>key </a:t>
            </a:r>
            <a:r>
              <a:rPr lang="en-GB" sz="1200" dirty="0">
                <a:latin typeface="Arial Narrow" panose="020B0606020202030204" pitchFamily="34" charset="0"/>
              </a:rPr>
              <a:t>person working with </a:t>
            </a:r>
            <a:r>
              <a:rPr lang="en-GB" sz="1200" dirty="0" smtClean="0">
                <a:latin typeface="Arial Narrow" panose="020B0606020202030204" pitchFamily="34" charset="0"/>
              </a:rPr>
              <a:t>your </a:t>
            </a:r>
            <a:r>
              <a:rPr lang="en-GB" sz="1200" dirty="0">
                <a:latin typeface="Arial Narrow" panose="020B0606020202030204" pitchFamily="34" charset="0"/>
              </a:rPr>
              <a:t>child. T</a:t>
            </a:r>
            <a:r>
              <a:rPr lang="en-GB" sz="1200" dirty="0" smtClean="0">
                <a:latin typeface="Arial Narrow" panose="020B0606020202030204" pitchFamily="34" charset="0"/>
              </a:rPr>
              <a:t>hey </a:t>
            </a:r>
            <a:r>
              <a:rPr lang="en-GB" sz="1200" dirty="0">
                <a:latin typeface="Arial Narrow" panose="020B0606020202030204" pitchFamily="34" charset="0"/>
              </a:rPr>
              <a:t>may work with a teaching assistant (TA) or an external agency worker requested by school</a:t>
            </a:r>
            <a:r>
              <a:rPr lang="en-GB" sz="1200" dirty="0" smtClean="0">
                <a:latin typeface="Arial Narrow" panose="020B0606020202030204" pitchFamily="34" charset="0"/>
              </a:rPr>
              <a:t>. Any information about children’s targets are shared with parents, relevant staff and SENCO. </a:t>
            </a:r>
          </a:p>
          <a:p>
            <a:pPr lvl="0" algn="just"/>
            <a:endParaRPr lang="en-GB" sz="1200" dirty="0">
              <a:latin typeface="Arial Narrow" panose="020B0606020202030204" pitchFamily="34" charset="0"/>
            </a:endParaRPr>
          </a:p>
          <a:p>
            <a:pPr lvl="0" algn="just"/>
            <a:r>
              <a:rPr lang="en-GB" sz="1200" dirty="0" smtClean="0">
                <a:latin typeface="Arial Narrow" panose="020B0606020202030204" pitchFamily="34" charset="0"/>
              </a:rPr>
              <a:t>        At </a:t>
            </a:r>
            <a:r>
              <a:rPr lang="en-GB" sz="1200" dirty="0">
                <a:latin typeface="Arial Narrow" panose="020B0606020202030204" pitchFamily="34" charset="0"/>
              </a:rPr>
              <a:t>School, we value and accept the positive role and contribution parents/carers </a:t>
            </a:r>
            <a:r>
              <a:rPr lang="en-GB" sz="1200" dirty="0" smtClean="0">
                <a:latin typeface="Arial Narrow" panose="020B0606020202030204" pitchFamily="34" charset="0"/>
              </a:rPr>
              <a:t>make</a:t>
            </a:r>
            <a:r>
              <a:rPr lang="en-GB" sz="1200" dirty="0">
                <a:latin typeface="Arial Narrow" panose="020B0606020202030204" pitchFamily="34" charset="0"/>
              </a:rPr>
              <a:t>. We make every effort to work in </a:t>
            </a:r>
            <a:r>
              <a:rPr lang="en-GB" sz="1200" dirty="0" smtClean="0">
                <a:latin typeface="Arial Narrow" panose="020B0606020202030204" pitchFamily="34" charset="0"/>
              </a:rPr>
              <a:t>collaboration </a:t>
            </a:r>
            <a:r>
              <a:rPr lang="en-GB" sz="1200" dirty="0">
                <a:latin typeface="Arial Narrow" panose="020B0606020202030204" pitchFamily="34" charset="0"/>
              </a:rPr>
              <a:t>with parents, recognising and respecting their roles and responsibilities. Parents are encouraged to work with the school and other professionals to ensure that their child's needs are identified properly and met as early as possible. In order that parents </a:t>
            </a:r>
            <a:r>
              <a:rPr lang="en-GB" sz="1200" dirty="0" smtClean="0">
                <a:latin typeface="Arial Narrow" panose="020B0606020202030204" pitchFamily="34" charset="0"/>
              </a:rPr>
              <a:t>feel supported, the </a:t>
            </a:r>
            <a:r>
              <a:rPr lang="en-GB" sz="1200" dirty="0">
                <a:latin typeface="Arial Narrow" panose="020B0606020202030204" pitchFamily="34" charset="0"/>
              </a:rPr>
              <a:t>school endeavours to provide relevant information so they can </a:t>
            </a:r>
            <a:r>
              <a:rPr lang="en-GB" sz="1200" dirty="0" smtClean="0">
                <a:latin typeface="Arial Narrow" panose="020B0606020202030204" pitchFamily="34" charset="0"/>
              </a:rPr>
              <a:t>continue learning </a:t>
            </a:r>
            <a:r>
              <a:rPr lang="en-GB" sz="1200" dirty="0">
                <a:latin typeface="Arial Narrow" panose="020B0606020202030204" pitchFamily="34" charset="0"/>
              </a:rPr>
              <a:t>in the home</a:t>
            </a:r>
            <a:r>
              <a:rPr lang="en-GB" sz="1200" dirty="0" smtClean="0">
                <a:latin typeface="Arial Narrow" panose="020B0606020202030204" pitchFamily="34" charset="0"/>
              </a:rPr>
              <a:t>.</a:t>
            </a:r>
          </a:p>
          <a:p>
            <a:pPr lvl="0" algn="just"/>
            <a:endParaRPr lang="en-GB" sz="1200" dirty="0" smtClean="0">
              <a:latin typeface="Arial Narrow" panose="020B0606020202030204" pitchFamily="34" charset="0"/>
            </a:endParaRPr>
          </a:p>
          <a:p>
            <a:pPr algn="just"/>
            <a:r>
              <a:rPr lang="en-GB" sz="1200" dirty="0" smtClean="0">
                <a:latin typeface="Arial Narrow" panose="020B0606020202030204" pitchFamily="34" charset="0"/>
              </a:rPr>
              <a:t>       The </a:t>
            </a:r>
            <a:r>
              <a:rPr lang="en-GB" sz="1200" dirty="0">
                <a:latin typeface="Arial Narrow" panose="020B0606020202030204" pitchFamily="34" charset="0"/>
              </a:rPr>
              <a:t>SENCO attends relevant in-service training and also supports group meetings. Staff regularly discuss Special Educational Needs issues and are continually increasing and updating their expertise and knowledge through In-Service training. </a:t>
            </a:r>
            <a:endParaRPr lang="en-GB" sz="1200" dirty="0" smtClean="0">
              <a:latin typeface="Arial Narrow" panose="020B0606020202030204" pitchFamily="34" charset="0"/>
            </a:endParaRPr>
          </a:p>
          <a:p>
            <a:pPr algn="just"/>
            <a:endParaRPr lang="en-GB" sz="1200" dirty="0">
              <a:latin typeface="Arial Narrow" panose="020B0606020202030204" pitchFamily="34" charset="0"/>
            </a:endParaRPr>
          </a:p>
          <a:p>
            <a:pPr lvl="0" algn="just"/>
            <a:r>
              <a:rPr lang="en-GB" sz="1200" dirty="0">
                <a:latin typeface="Arial Narrow" panose="020B0606020202030204" pitchFamily="34" charset="0"/>
              </a:rPr>
              <a:t> </a:t>
            </a:r>
            <a:r>
              <a:rPr lang="en-GB" sz="1200" dirty="0" smtClean="0">
                <a:latin typeface="Arial Narrow" panose="020B0606020202030204" pitchFamily="34" charset="0"/>
              </a:rPr>
              <a:t>       Transition preparation for those with SEND begins in Year 5 with cohesive meetings to discuss and guide parents to choices of secondary placements. This is an opportunity to discuss your child’s needs with potential SENCOs and their provision offers. When their school has been confirmed in year 6, a transition programme is developed.</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52993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 y="2"/>
            <a:ext cx="9144000" cy="6858001"/>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pic>
        <p:nvPicPr>
          <p:cNvPr id="13" name="Picture 12"/>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089709" y="3358057"/>
            <a:ext cx="3290701" cy="3358054"/>
          </a:xfrm>
          <a:prstGeom prst="rect">
            <a:avLst/>
          </a:prstGeom>
        </p:spPr>
      </p:pic>
      <p:grpSp>
        <p:nvGrpSpPr>
          <p:cNvPr id="7" name="Group 6"/>
          <p:cNvGrpSpPr/>
          <p:nvPr/>
        </p:nvGrpSpPr>
        <p:grpSpPr>
          <a:xfrm>
            <a:off x="6517071" y="3693179"/>
            <a:ext cx="2514600" cy="2655888"/>
            <a:chOff x="4057650" y="2416175"/>
            <a:chExt cx="2514600" cy="2655888"/>
          </a:xfrm>
        </p:grpSpPr>
        <p:sp>
          <p:nvSpPr>
            <p:cNvPr id="8" name="AutoShape 3"/>
            <p:cNvSpPr>
              <a:spLocks noChangeArrowheads="1"/>
            </p:cNvSpPr>
            <p:nvPr/>
          </p:nvSpPr>
          <p:spPr bwMode="auto">
            <a:xfrm rot="-12923631">
              <a:off x="4057650" y="2416175"/>
              <a:ext cx="2514600"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WordArt 4"/>
            <p:cNvSpPr>
              <a:spLocks noChangeArrowheads="1" noChangeShapeType="1" noTextEdit="1"/>
            </p:cNvSpPr>
            <p:nvPr/>
          </p:nvSpPr>
          <p:spPr bwMode="auto">
            <a:xfrm rot="8930439">
              <a:off x="5578475" y="4400550"/>
              <a:ext cx="355600" cy="2222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0593"/>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Do</a:t>
              </a:r>
              <a:endParaRPr lang="en-GB" sz="3600" kern="10" spc="0" dirty="0">
                <a:ln w="9525">
                  <a:solidFill>
                    <a:srgbClr val="000000"/>
                  </a:solidFill>
                  <a:round/>
                  <a:headEnd/>
                  <a:tailEnd/>
                </a:ln>
                <a:solidFill>
                  <a:srgbClr val="000000"/>
                </a:solidFill>
                <a:effectLst/>
                <a:latin typeface="Arial Black"/>
              </a:endParaRPr>
            </a:p>
          </p:txBody>
        </p:sp>
      </p:grpSp>
      <p:grpSp>
        <p:nvGrpSpPr>
          <p:cNvPr id="10" name="Group 9"/>
          <p:cNvGrpSpPr/>
          <p:nvPr/>
        </p:nvGrpSpPr>
        <p:grpSpPr>
          <a:xfrm>
            <a:off x="8026620" y="6369270"/>
            <a:ext cx="975491" cy="328277"/>
            <a:chOff x="285750" y="2952750"/>
            <a:chExt cx="2590800" cy="323850"/>
          </a:xfrm>
        </p:grpSpPr>
        <p:sp>
          <p:nvSpPr>
            <p:cNvPr id="11" name="Rounded Rectangle 10"/>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2" name="TextBox 11">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14" name="Text Box 2"/>
          <p:cNvSpPr txBox="1">
            <a:spLocks noChangeArrowheads="1"/>
          </p:cNvSpPr>
          <p:nvPr/>
        </p:nvSpPr>
        <p:spPr bwMode="auto">
          <a:xfrm>
            <a:off x="300038" y="500996"/>
            <a:ext cx="8434059" cy="243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dirty="0" smtClean="0">
                <a:latin typeface="Arial Narrow" panose="020B0606020202030204" pitchFamily="34" charset="0"/>
              </a:rPr>
              <a:t>      Our school has a skilled team of TAs who work with children with a SEND. We also have a team of 2 TA’s who make up the intervention team, working mainly in class to support. </a:t>
            </a:r>
            <a:endParaRPr lang="en-GB" dirty="0">
              <a:latin typeface="Arial Narrow" panose="020B0606020202030204" pitchFamily="34" charset="0"/>
            </a:endParaRPr>
          </a:p>
          <a:p>
            <a:pPr lvl="0"/>
            <a:r>
              <a:rPr lang="en-GB" dirty="0" smtClean="0">
                <a:latin typeface="Arial Narrow" panose="020B0606020202030204" pitchFamily="34" charset="0"/>
              </a:rPr>
              <a:t>     Class </a:t>
            </a:r>
            <a:r>
              <a:rPr lang="en-GB" dirty="0">
                <a:latin typeface="Arial Narrow" panose="020B0606020202030204" pitchFamily="34" charset="0"/>
              </a:rPr>
              <a:t>teachers will be highly involved in the provision for your child. Planning and differentiating </a:t>
            </a:r>
            <a:r>
              <a:rPr lang="en-GB" dirty="0" smtClean="0">
                <a:latin typeface="Arial Narrow" panose="020B0606020202030204" pitchFamily="34" charset="0"/>
              </a:rPr>
              <a:t>learning is </a:t>
            </a:r>
            <a:r>
              <a:rPr lang="en-GB" dirty="0">
                <a:latin typeface="Arial Narrow" panose="020B0606020202030204" pitchFamily="34" charset="0"/>
              </a:rPr>
              <a:t>the responsibility of the teacher, </a:t>
            </a:r>
            <a:r>
              <a:rPr lang="en-GB" dirty="0" smtClean="0">
                <a:latin typeface="Arial Narrow" panose="020B0606020202030204" pitchFamily="34" charset="0"/>
              </a:rPr>
              <a:t>along with assessment and monitoring. </a:t>
            </a:r>
            <a:r>
              <a:rPr lang="en-GB" dirty="0">
                <a:latin typeface="Arial Narrow" panose="020B0606020202030204" pitchFamily="34" charset="0"/>
              </a:rPr>
              <a:t>Class teachers may lead </a:t>
            </a:r>
            <a:r>
              <a:rPr lang="en-GB" dirty="0" smtClean="0">
                <a:latin typeface="Arial Narrow" panose="020B0606020202030204" pitchFamily="34" charset="0"/>
              </a:rPr>
              <a:t>interventions, </a:t>
            </a:r>
            <a:r>
              <a:rPr lang="en-GB" dirty="0">
                <a:latin typeface="Arial Narrow" panose="020B0606020202030204" pitchFamily="34" charset="0"/>
              </a:rPr>
              <a:t>but most specific intervention programmes will be delivered by a teaching assistant who may be part of the KS2 intervention team. Occasionally children may work with a teaching assistant </a:t>
            </a:r>
            <a:r>
              <a:rPr lang="en-GB" dirty="0" smtClean="0">
                <a:latin typeface="Arial Narrow" panose="020B0606020202030204" pitchFamily="34" charset="0"/>
              </a:rPr>
              <a:t>or </a:t>
            </a:r>
            <a:r>
              <a:rPr lang="en-GB" dirty="0">
                <a:latin typeface="Arial Narrow" panose="020B0606020202030204" pitchFamily="34" charset="0"/>
              </a:rPr>
              <a:t>an external agency worker requested by school, however all information and findings are shared with the class teacher and are jointly managed by the class teacher. </a:t>
            </a:r>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300038" y="3111695"/>
            <a:ext cx="5789673" cy="3139321"/>
          </a:xfrm>
          <a:prstGeom prst="rect">
            <a:avLst/>
          </a:prstGeom>
          <a:noFill/>
        </p:spPr>
        <p:txBody>
          <a:bodyPr wrap="square" rtlCol="0">
            <a:spAutoFit/>
          </a:bodyPr>
          <a:lstStyle/>
          <a:p>
            <a:pPr lvl="0" algn="just"/>
            <a:r>
              <a:rPr lang="en-US" altLang="en-US" dirty="0" smtClean="0">
                <a:latin typeface="Arial Narrow" panose="020B0606020202030204" pitchFamily="34" charset="0"/>
                <a:cs typeface="Arial" pitchFamily="34" charset="0"/>
              </a:rPr>
              <a:t>       We liase with a number of external agencies to support our children and gain advice, which are be discussed with parents. </a:t>
            </a:r>
            <a:endParaRPr lang="en-US" altLang="en-US" u="sng" dirty="0">
              <a:latin typeface="Arial Narrow" panose="020B0606020202030204" pitchFamily="34" charset="0"/>
              <a:cs typeface="Arial" pitchFamily="34" charset="0"/>
            </a:endParaRPr>
          </a:p>
          <a:p>
            <a:pPr lvl="0" algn="just" fontAlgn="base">
              <a:spcBef>
                <a:spcPct val="0"/>
              </a:spcBef>
              <a:spcAft>
                <a:spcPct val="0"/>
              </a:spcAft>
            </a:pPr>
            <a:r>
              <a:rPr lang="en-US" altLang="en-US" dirty="0" smtClean="0">
                <a:latin typeface="Arial Narrow" panose="020B0606020202030204" pitchFamily="34" charset="0"/>
                <a:cs typeface="Arial" pitchFamily="34" charset="0"/>
              </a:rPr>
              <a:t>       Parents and carers input is invaluable to staff, so regular discussions and involvement is welcomed. Meetings can be arranged out of school time unless external agencies are required to be at the meeting. If necessary, additional activities to be completed at home can be arranged.</a:t>
            </a:r>
          </a:p>
          <a:p>
            <a:pPr lvl="0" algn="just" fontAlgn="base">
              <a:spcBef>
                <a:spcPct val="0"/>
              </a:spcBef>
              <a:spcAft>
                <a:spcPct val="0"/>
              </a:spcAft>
            </a:pPr>
            <a:r>
              <a:rPr lang="en-US" altLang="en-US" dirty="0">
                <a:latin typeface="Arial Narrow" panose="020B0606020202030204" pitchFamily="34" charset="0"/>
                <a:cs typeface="Arial" pitchFamily="34" charset="0"/>
              </a:rPr>
              <a:t> </a:t>
            </a:r>
            <a:r>
              <a:rPr lang="en-US" altLang="en-US" dirty="0" smtClean="0">
                <a:latin typeface="Arial Narrow" panose="020B0606020202030204" pitchFamily="34" charset="0"/>
                <a:cs typeface="Arial" pitchFamily="34" charset="0"/>
              </a:rPr>
              <a:t>    Access to trips and visits are considered and risk assessments are undertaken to make necessary adjustments or provisions. Parents or carers may be asked to assist on residential trips, to ensure full inclusion.</a:t>
            </a:r>
            <a:endParaRPr lang="en-GB" dirty="0">
              <a:latin typeface="Arial Narrow" panose="020B0606020202030204" pitchFamily="34" charset="0"/>
            </a:endParaRPr>
          </a:p>
        </p:txBody>
      </p:sp>
    </p:spTree>
    <p:extLst>
      <p:ext uri="{BB962C8B-B14F-4D97-AF65-F5344CB8AC3E}">
        <p14:creationId xmlns:p14="http://schemas.microsoft.com/office/powerpoint/2010/main" val="3630483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1"/>
            <a:ext cx="9144000" cy="6858000"/>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pic>
        <p:nvPicPr>
          <p:cNvPr id="16" name="Picture 15"/>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3269" y="3339493"/>
            <a:ext cx="3290701" cy="3358054"/>
          </a:xfrm>
          <a:prstGeom prst="rect">
            <a:avLst/>
          </a:prstGeom>
        </p:spPr>
      </p:pic>
      <p:grpSp>
        <p:nvGrpSpPr>
          <p:cNvPr id="7" name="Group 6"/>
          <p:cNvGrpSpPr/>
          <p:nvPr/>
        </p:nvGrpSpPr>
        <p:grpSpPr>
          <a:xfrm>
            <a:off x="340949" y="3769871"/>
            <a:ext cx="2655887" cy="2513013"/>
            <a:chOff x="4005263" y="2511425"/>
            <a:chExt cx="2655887" cy="2513013"/>
          </a:xfrm>
        </p:grpSpPr>
        <p:sp>
          <p:nvSpPr>
            <p:cNvPr id="8" name="AutoShape 3"/>
            <p:cNvSpPr>
              <a:spLocks noChangeArrowheads="1"/>
            </p:cNvSpPr>
            <p:nvPr/>
          </p:nvSpPr>
          <p:spPr bwMode="auto">
            <a:xfrm rot="-29084141">
              <a:off x="4076700" y="2439988"/>
              <a:ext cx="2513013"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WordArt 4"/>
            <p:cNvSpPr>
              <a:spLocks noChangeArrowheads="1" noChangeShapeType="1" noTextEdit="1"/>
            </p:cNvSpPr>
            <p:nvPr/>
          </p:nvSpPr>
          <p:spPr bwMode="auto">
            <a:xfrm rot="-7385954">
              <a:off x="4214019" y="3818732"/>
              <a:ext cx="936625"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066"/>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Review</a:t>
              </a:r>
              <a:endParaRPr lang="en-GB" sz="3600" kern="10" spc="0" dirty="0">
                <a:ln w="9525">
                  <a:solidFill>
                    <a:srgbClr val="000000"/>
                  </a:solidFill>
                  <a:round/>
                  <a:headEnd/>
                  <a:tailEnd/>
                </a:ln>
                <a:solidFill>
                  <a:srgbClr val="000000"/>
                </a:solidFill>
                <a:effectLst/>
                <a:latin typeface="Arial Black"/>
              </a:endParaRPr>
            </a:p>
          </p:txBody>
        </p:sp>
      </p:grpSp>
      <p:grpSp>
        <p:nvGrpSpPr>
          <p:cNvPr id="13" name="Group 12"/>
          <p:cNvGrpSpPr/>
          <p:nvPr/>
        </p:nvGrpSpPr>
        <p:grpSpPr>
          <a:xfrm>
            <a:off x="8026620" y="6369270"/>
            <a:ext cx="975491" cy="328277"/>
            <a:chOff x="285750" y="2952750"/>
            <a:chExt cx="2590800" cy="323850"/>
          </a:xfrm>
        </p:grpSpPr>
        <p:sp>
          <p:nvSpPr>
            <p:cNvPr id="14" name="Rounded Rectangle 13"/>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5" name="TextBox 14">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3" name="TextBox 2"/>
          <p:cNvSpPr txBox="1"/>
          <p:nvPr/>
        </p:nvSpPr>
        <p:spPr>
          <a:xfrm>
            <a:off x="512280" y="476672"/>
            <a:ext cx="7993866" cy="2939266"/>
          </a:xfrm>
          <a:prstGeom prst="rect">
            <a:avLst/>
          </a:prstGeom>
          <a:noFill/>
        </p:spPr>
        <p:txBody>
          <a:bodyPr wrap="square" rtlCol="0">
            <a:spAutoFit/>
          </a:bodyPr>
          <a:lstStyle/>
          <a:p>
            <a:pPr lvl="1" algn="just" fontAlgn="base">
              <a:spcBef>
                <a:spcPct val="0"/>
              </a:spcBef>
              <a:spcAft>
                <a:spcPts val="1000"/>
              </a:spcAft>
            </a:pPr>
            <a:r>
              <a:rPr lang="en-GB" sz="2000" dirty="0" smtClean="0">
                <a:latin typeface="Arial Narrow" panose="020B0606020202030204" pitchFamily="34" charset="0"/>
              </a:rPr>
              <a:t>	The </a:t>
            </a:r>
            <a:r>
              <a:rPr lang="en-GB" sz="2000" dirty="0">
                <a:latin typeface="Arial Narrow" panose="020B0606020202030204" pitchFamily="34" charset="0"/>
              </a:rPr>
              <a:t>class teacher or SENCO, will be keeping in touch with you, reviewing arrangements etc. termly or more regularly if necessary.  </a:t>
            </a:r>
            <a:endParaRPr lang="en-GB" sz="2000" dirty="0" smtClean="0">
              <a:latin typeface="Arial Narrow" panose="020B0606020202030204" pitchFamily="34" charset="0"/>
            </a:endParaRPr>
          </a:p>
          <a:p>
            <a:pPr lvl="1" algn="just" fontAlgn="base">
              <a:spcBef>
                <a:spcPct val="0"/>
              </a:spcBef>
              <a:spcAft>
                <a:spcPts val="1000"/>
              </a:spcAft>
            </a:pPr>
            <a:endParaRPr lang="en-GB" sz="2000" dirty="0">
              <a:latin typeface="Arial Narrow" panose="020B0606020202030204" pitchFamily="34" charset="0"/>
            </a:endParaRPr>
          </a:p>
          <a:p>
            <a:pPr lvl="1" algn="just" fontAlgn="base">
              <a:spcBef>
                <a:spcPct val="0"/>
              </a:spcBef>
              <a:spcAft>
                <a:spcPts val="1000"/>
              </a:spcAft>
            </a:pPr>
            <a:r>
              <a:rPr lang="en-GB" sz="2000" dirty="0" smtClean="0">
                <a:latin typeface="Arial Narrow" panose="020B0606020202030204" pitchFamily="34" charset="0"/>
              </a:rPr>
              <a:t>	To </a:t>
            </a:r>
            <a:r>
              <a:rPr lang="en-GB" sz="2000" dirty="0">
                <a:latin typeface="Arial Narrow" panose="020B0606020202030204" pitchFamily="34" charset="0"/>
              </a:rPr>
              <a:t>assess and evaluate the provision we have arranged for your child, all those working with your child will assess the progress and effectiveness of the provision and will feedback to parents and children if </a:t>
            </a:r>
            <a:r>
              <a:rPr lang="en-GB" sz="2000" dirty="0" smtClean="0">
                <a:latin typeface="Arial Narrow" panose="020B0606020202030204" pitchFamily="34" charset="0"/>
              </a:rPr>
              <a:t>appropriate; we see this collaboration as crucial.</a:t>
            </a:r>
            <a:endParaRPr lang="en-GB" sz="2000" dirty="0">
              <a:latin typeface="Arial Narrow" panose="020B0606020202030204" pitchFamily="34" charset="0"/>
            </a:endParaRPr>
          </a:p>
          <a:p>
            <a:pPr lvl="1" algn="just" fontAlgn="base">
              <a:spcBef>
                <a:spcPct val="0"/>
              </a:spcBef>
              <a:spcAft>
                <a:spcPts val="1000"/>
              </a:spcAft>
            </a:pPr>
            <a:r>
              <a:rPr lang="en-GB" altLang="en-US" sz="2000" dirty="0" smtClean="0">
                <a:latin typeface="Arial Narrow" panose="020B0606020202030204" pitchFamily="34" charset="0"/>
                <a:cs typeface="Arial" pitchFamily="34" charset="0"/>
              </a:rPr>
              <a:t>	</a:t>
            </a:r>
            <a:endParaRPr lang="en-GB" sz="2000" dirty="0">
              <a:latin typeface="Arial Narrow" panose="020B0606020202030204" pitchFamily="34" charset="0"/>
            </a:endParaRPr>
          </a:p>
        </p:txBody>
      </p:sp>
      <p:sp>
        <p:nvSpPr>
          <p:cNvPr id="4" name="TextBox 3"/>
          <p:cNvSpPr txBox="1"/>
          <p:nvPr/>
        </p:nvSpPr>
        <p:spPr>
          <a:xfrm>
            <a:off x="3716990" y="3128945"/>
            <a:ext cx="4824536" cy="400110"/>
          </a:xfrm>
          <a:prstGeom prst="rect">
            <a:avLst/>
          </a:prstGeom>
          <a:noFill/>
        </p:spPr>
        <p:txBody>
          <a:bodyPr wrap="square" rtlCol="0">
            <a:spAutoFit/>
          </a:bodyPr>
          <a:lstStyle/>
          <a:p>
            <a:pPr marL="0" lvl="1"/>
            <a:r>
              <a:rPr lang="en-GB" altLang="en-US" sz="2000" dirty="0">
                <a:latin typeface="Arial Narrow" panose="020B0606020202030204" pitchFamily="34" charset="0"/>
                <a:cs typeface="Arial" pitchFamily="34" charset="0"/>
              </a:rPr>
              <a:t>	</a:t>
            </a:r>
            <a:endParaRPr lang="en-GB" dirty="0"/>
          </a:p>
        </p:txBody>
      </p:sp>
    </p:spTree>
    <p:extLst>
      <p:ext uri="{BB962C8B-B14F-4D97-AF65-F5344CB8AC3E}">
        <p14:creationId xmlns:p14="http://schemas.microsoft.com/office/powerpoint/2010/main" val="2273493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Plan Menu</a:t>
              </a:r>
              <a:endParaRPr lang="en-GB" sz="1100" b="1" dirty="0"/>
            </a:p>
          </p:txBody>
        </p:sp>
      </p:grpSp>
      <p:sp>
        <p:nvSpPr>
          <p:cNvPr id="12" name="Rounded Rectangle 11"/>
          <p:cNvSpPr/>
          <p:nvPr/>
        </p:nvSpPr>
        <p:spPr>
          <a:xfrm>
            <a:off x="243699" y="461798"/>
            <a:ext cx="2590800" cy="3238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3" name="TextBox 12">
            <a:hlinkClick r:id="rId4" action="ppaction://hlinksldjump"/>
          </p:cNvPr>
          <p:cNvSpPr txBox="1"/>
          <p:nvPr/>
        </p:nvSpPr>
        <p:spPr>
          <a:xfrm>
            <a:off x="268015" y="490375"/>
            <a:ext cx="2547435" cy="307777"/>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400" b="1" dirty="0" smtClean="0"/>
              <a:t>Communication and Interaction</a:t>
            </a:r>
            <a:endParaRPr lang="en-GB" sz="1400" b="1" dirty="0"/>
          </a:p>
        </p:txBody>
      </p:sp>
      <p:sp>
        <p:nvSpPr>
          <p:cNvPr id="20" name="Text Box 2"/>
          <p:cNvSpPr txBox="1">
            <a:spLocks noChangeArrowheads="1"/>
          </p:cNvSpPr>
          <p:nvPr/>
        </p:nvSpPr>
        <p:spPr bwMode="auto">
          <a:xfrm>
            <a:off x="257178" y="1101071"/>
            <a:ext cx="5529262" cy="179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smtClean="0"/>
              <a:t>Access to small group and/or individualised interventions to develop skills in communication, interaction, emotional awareness, self care, flexible thinking</a:t>
            </a:r>
          </a:p>
          <a:p>
            <a:pPr marL="285750" lvl="0" indent="-285750" algn="just">
              <a:buFont typeface="Arial" panose="020B0604020202020204" pitchFamily="34" charset="0"/>
              <a:buChar char="•"/>
            </a:pPr>
            <a:r>
              <a:rPr lang="en-GB" dirty="0" smtClean="0"/>
              <a:t>Enhanced access to visual approaches e.g. TEACCH</a:t>
            </a:r>
          </a:p>
          <a:p>
            <a:pPr marL="285750" lvl="0" indent="-285750" algn="just">
              <a:buFont typeface="Arial" panose="020B0604020202020204" pitchFamily="34" charset="0"/>
              <a:buChar char="•"/>
            </a:pPr>
            <a:r>
              <a:rPr lang="en-GB" dirty="0" smtClean="0"/>
              <a:t>Access to low stimulus area</a:t>
            </a:r>
          </a:p>
          <a:p>
            <a:pPr marL="285750" lvl="0" indent="-285750" algn="just">
              <a:buFont typeface="Arial" panose="020B0604020202020204" pitchFamily="34" charset="0"/>
              <a:buChar char="•"/>
            </a:pPr>
            <a:r>
              <a:rPr lang="en-GB" dirty="0" smtClean="0"/>
              <a:t>Flexible approaches to timetable</a:t>
            </a:r>
            <a:endParaRPr lang="en-GB" dirty="0">
              <a:solidFill>
                <a:srgbClr val="00B050"/>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Text Box 2"/>
          <p:cNvSpPr txBox="1">
            <a:spLocks noChangeArrowheads="1"/>
          </p:cNvSpPr>
          <p:nvPr/>
        </p:nvSpPr>
        <p:spPr bwMode="auto">
          <a:xfrm>
            <a:off x="259733" y="2984242"/>
            <a:ext cx="8434059" cy="243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smtClean="0"/>
              <a:t>Modifications to lunch and/or break times</a:t>
            </a:r>
          </a:p>
          <a:p>
            <a:pPr marL="285750" lvl="0" indent="-285750" algn="just">
              <a:buFont typeface="Arial" panose="020B0604020202020204" pitchFamily="34" charset="0"/>
              <a:buChar char="•"/>
            </a:pPr>
            <a:r>
              <a:rPr lang="en-GB" dirty="0" smtClean="0"/>
              <a:t>Enhanced access to additional aids</a:t>
            </a:r>
          </a:p>
          <a:p>
            <a:pPr marL="285750" lvl="0" indent="-285750" algn="just">
              <a:buFont typeface="Arial" panose="020B0604020202020204" pitchFamily="34" charset="0"/>
              <a:buChar char="•"/>
            </a:pPr>
            <a:r>
              <a:rPr lang="en-GB" dirty="0" smtClean="0"/>
              <a:t>Access technology</a:t>
            </a:r>
          </a:p>
          <a:p>
            <a:pPr marL="285750" lvl="0" indent="-285750" algn="just">
              <a:buFont typeface="Arial" panose="020B0604020202020204" pitchFamily="34" charset="0"/>
              <a:buChar char="•"/>
            </a:pPr>
            <a:r>
              <a:rPr lang="en-GB" dirty="0" smtClean="0"/>
              <a:t>Explicit teaching of generalising skills from one context to another</a:t>
            </a:r>
          </a:p>
          <a:p>
            <a:pPr marL="285750" lvl="0" indent="-285750" algn="just">
              <a:buFont typeface="Arial" panose="020B0604020202020204" pitchFamily="34" charset="0"/>
              <a:buChar char="•"/>
            </a:pPr>
            <a:r>
              <a:rPr lang="en-GB" dirty="0" smtClean="0"/>
              <a:t>Careful planning of transitions</a:t>
            </a:r>
          </a:p>
          <a:p>
            <a:pPr marL="285750" lvl="0" indent="-285750" algn="just">
              <a:buFont typeface="Arial" panose="020B0604020202020204" pitchFamily="34" charset="0"/>
              <a:buChar char="•"/>
            </a:pPr>
            <a:r>
              <a:rPr lang="en-GB" dirty="0" smtClean="0"/>
              <a:t>Mentoring and/or buddy systems</a:t>
            </a:r>
          </a:p>
          <a:p>
            <a:pPr marL="285750" lvl="0" indent="-285750" algn="just">
              <a:buFont typeface="Arial" panose="020B0604020202020204" pitchFamily="34" charset="0"/>
              <a:buChar char="•"/>
            </a:pPr>
            <a:r>
              <a:rPr lang="en-GB" dirty="0" smtClean="0"/>
              <a:t>Social stories developed alongside a TA</a:t>
            </a:r>
          </a:p>
          <a:p>
            <a:pPr lvl="0" algn="just"/>
            <a:endParaRPr lang="en-GB" dirty="0"/>
          </a:p>
          <a:p>
            <a:pPr lvl="0" algn="just"/>
            <a:endParaRPr lang="en-GB" dirty="0" smtClean="0"/>
          </a:p>
          <a:p>
            <a:pPr marL="285750" lvl="0" indent="-285750" algn="just">
              <a:buFont typeface="Arial" panose="020B0604020202020204" pitchFamily="34" charset="0"/>
              <a:buChar char="•"/>
            </a:pPr>
            <a:endParaRPr lang="en-GB" dirty="0" smtClean="0"/>
          </a:p>
          <a:p>
            <a:pPr marL="285750" lvl="0" indent="-285750" algn="just">
              <a:buFont typeface="Arial" panose="020B0604020202020204" pitchFamily="34" charset="0"/>
              <a:buChar char="•"/>
            </a:pPr>
            <a:endParaRPr lang="en-GB"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83834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Plan Menu</a:t>
              </a:r>
              <a:endParaRPr lang="en-GB" sz="1100" b="1" dirty="0"/>
            </a:p>
          </p:txBody>
        </p:sp>
      </p:grpSp>
      <p:grpSp>
        <p:nvGrpSpPr>
          <p:cNvPr id="17" name="Group 16"/>
          <p:cNvGrpSpPr/>
          <p:nvPr/>
        </p:nvGrpSpPr>
        <p:grpSpPr>
          <a:xfrm>
            <a:off x="243699" y="1041624"/>
            <a:ext cx="2590800" cy="336352"/>
            <a:chOff x="285750" y="2952750"/>
            <a:chExt cx="2590800" cy="336352"/>
          </a:xfrm>
        </p:grpSpPr>
        <p:sp>
          <p:nvSpPr>
            <p:cNvPr id="18" name="Rounded Rectangle 1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9" name="TextBox 18">
              <a:hlinkClick r:id="rId4"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smtClean="0">
                  <a:effectLst>
                    <a:outerShdw blurRad="50800" dist="38100" dir="2700000" algn="tl" rotWithShape="0">
                      <a:prstClr val="black">
                        <a:alpha val="40000"/>
                      </a:prstClr>
                    </a:outerShdw>
                  </a:effectLst>
                </a:rPr>
                <a:t>Cognition and Learning</a:t>
              </a:r>
              <a:endParaRPr lang="en-GB" sz="1400" b="1" dirty="0">
                <a:effectLst>
                  <a:outerShdw blurRad="50800" dist="38100" dir="2700000" algn="tl" rotWithShape="0">
                    <a:prstClr val="black">
                      <a:alpha val="40000"/>
                    </a:prstClr>
                  </a:outerShdw>
                </a:effectLst>
              </a:endParaRPr>
            </a:p>
          </p:txBody>
        </p:sp>
      </p:grpSp>
      <p:sp>
        <p:nvSpPr>
          <p:cNvPr id="20" name="Text Box 2"/>
          <p:cNvSpPr txBox="1">
            <a:spLocks noChangeArrowheads="1"/>
          </p:cNvSpPr>
          <p:nvPr/>
        </p:nvSpPr>
        <p:spPr bwMode="auto">
          <a:xfrm>
            <a:off x="257178" y="1524159"/>
            <a:ext cx="5529262" cy="179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smtClean="0"/>
              <a:t>Regular, individually focused intervention – monitored &amp; evaluated</a:t>
            </a:r>
          </a:p>
          <a:p>
            <a:pPr marL="285750" lvl="0" indent="-285750" algn="just">
              <a:buFont typeface="Arial" panose="020B0604020202020204" pitchFamily="34" charset="0"/>
              <a:buChar char="•"/>
            </a:pPr>
            <a:r>
              <a:rPr lang="en-GB" dirty="0" smtClean="0"/>
              <a:t>Increased access to small group support </a:t>
            </a:r>
          </a:p>
          <a:p>
            <a:pPr marL="285750" lvl="0" indent="-285750" algn="just">
              <a:buFont typeface="Arial" panose="020B0604020202020204" pitchFamily="34" charset="0"/>
              <a:buChar char="•"/>
            </a:pPr>
            <a:r>
              <a:rPr lang="en-GB" dirty="0" smtClean="0"/>
              <a:t>Practical aids for learning e.g. table squares, time/number lines, pictures, photos, accessible reading material suited to age</a:t>
            </a:r>
          </a:p>
          <a:p>
            <a:pPr marL="285750" lvl="0" indent="-285750" algn="just">
              <a:buFont typeface="Arial" panose="020B0604020202020204" pitchFamily="34" charset="0"/>
              <a:buChar char="•"/>
            </a:pPr>
            <a:r>
              <a:rPr lang="en-GB" dirty="0" smtClean="0"/>
              <a:t>Phonic development programmes</a:t>
            </a:r>
            <a:endParaRPr lang="en-GB" dirty="0">
              <a:solidFill>
                <a:srgbClr val="00B050"/>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Text Box 2"/>
          <p:cNvSpPr txBox="1">
            <a:spLocks noChangeArrowheads="1"/>
          </p:cNvSpPr>
          <p:nvPr/>
        </p:nvSpPr>
        <p:spPr bwMode="auto">
          <a:xfrm>
            <a:off x="239365" y="3498035"/>
            <a:ext cx="8557005" cy="179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smtClean="0"/>
              <a:t>Increased access to ICT</a:t>
            </a:r>
          </a:p>
          <a:p>
            <a:pPr marL="285750" lvl="0" indent="-285750" algn="just">
              <a:buFont typeface="Arial" panose="020B0604020202020204" pitchFamily="34" charset="0"/>
              <a:buChar char="•"/>
            </a:pPr>
            <a:r>
              <a:rPr lang="en-GB" dirty="0" smtClean="0"/>
              <a:t>Flexible groupings</a:t>
            </a:r>
          </a:p>
          <a:p>
            <a:pPr marL="285750" lvl="0" indent="-285750" algn="just">
              <a:buFont typeface="Arial" panose="020B0604020202020204" pitchFamily="34" charset="0"/>
              <a:buChar char="•"/>
            </a:pPr>
            <a:r>
              <a:rPr lang="en-GB" dirty="0" smtClean="0"/>
              <a:t>Enhanced access to technical aids e.g. spell checker, ICT software and/or hardware</a:t>
            </a:r>
          </a:p>
          <a:p>
            <a:pPr marL="285750" lvl="0" indent="-285750" algn="just">
              <a:buFont typeface="Arial" panose="020B0604020202020204" pitchFamily="34" charset="0"/>
              <a:buChar char="•"/>
            </a:pPr>
            <a:r>
              <a:rPr lang="en-GB" dirty="0" smtClean="0"/>
              <a:t>Adaptations to assessments to enable access e.g. readers, scribe, ICT</a:t>
            </a:r>
          </a:p>
          <a:p>
            <a:pPr marL="285750" lvl="0" indent="-285750" algn="just">
              <a:buFont typeface="Arial" panose="020B0604020202020204" pitchFamily="34" charset="0"/>
              <a:buChar char="•"/>
            </a:pPr>
            <a:r>
              <a:rPr lang="en-GB" dirty="0" smtClean="0"/>
              <a:t>Curriculum will be adapted to meet the learning needs of the child/young person</a:t>
            </a:r>
          </a:p>
          <a:p>
            <a:pPr marL="285750" lvl="0" indent="-285750" algn="just">
              <a:buFont typeface="Arial" panose="020B0604020202020204" pitchFamily="34" charset="0"/>
              <a:buChar char="•"/>
            </a:pPr>
            <a:r>
              <a:rPr lang="en-GB" dirty="0" smtClean="0"/>
              <a:t>Delivery allows for inclusion</a:t>
            </a:r>
          </a:p>
          <a:p>
            <a:pPr marL="285750" lvl="0" indent="-285750" algn="just">
              <a:buFont typeface="Arial" panose="020B0604020202020204" pitchFamily="34" charset="0"/>
              <a:buChar char="•"/>
            </a:pPr>
            <a:r>
              <a:rPr lang="en-GB" dirty="0" smtClean="0"/>
              <a:t>Frequent repetition and reinforcement.</a:t>
            </a:r>
          </a:p>
          <a:p>
            <a:pPr marL="285750" lvl="0" indent="-285750" algn="just">
              <a:buFont typeface="Arial" panose="020B0604020202020204" pitchFamily="34" charset="0"/>
              <a:buChar char="•"/>
            </a:pPr>
            <a:endParaRPr lang="en-GB" dirty="0"/>
          </a:p>
          <a:p>
            <a:pPr lvl="0" algn="just"/>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85432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Plan Menu</a:t>
              </a:r>
              <a:endParaRPr lang="en-GB" sz="1100" b="1" dirty="0"/>
            </a:p>
          </p:txBody>
        </p:sp>
      </p:grpSp>
      <p:sp>
        <p:nvSpPr>
          <p:cNvPr id="15" name="Rounded Rectangle 14"/>
          <p:cNvSpPr/>
          <p:nvPr/>
        </p:nvSpPr>
        <p:spPr>
          <a:xfrm>
            <a:off x="238835" y="1621450"/>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hlinkClick r:id="rId4" action="ppaction://hlinksldjump"/>
          </p:cNvPr>
          <p:cNvSpPr txBox="1"/>
          <p:nvPr/>
        </p:nvSpPr>
        <p:spPr>
          <a:xfrm>
            <a:off x="362660" y="1591657"/>
            <a:ext cx="2447925" cy="400110"/>
          </a:xfrm>
          <a:prstGeom prst="rect">
            <a:avLst/>
          </a:prstGeom>
          <a:noFill/>
        </p:spPr>
        <p:txBody>
          <a:bodyPr wrap="square" rtlCol="0">
            <a:spAutoFit/>
          </a:bodyPr>
          <a:lstStyle/>
          <a:p>
            <a:pPr algn="ctr"/>
            <a:r>
              <a:rPr lang="en-GB" sz="1000" b="1" dirty="0" smtClean="0">
                <a:effectLst>
                  <a:outerShdw blurRad="50800" dist="38100" dir="2700000" algn="tl" rotWithShape="0">
                    <a:prstClr val="black">
                      <a:alpha val="40000"/>
                    </a:prstClr>
                  </a:outerShdw>
                </a:effectLst>
              </a:rPr>
              <a:t>Social, Emotional and Mental </a:t>
            </a:r>
          </a:p>
          <a:p>
            <a:pPr algn="ctr"/>
            <a:r>
              <a:rPr lang="en-GB" sz="1000" b="1" dirty="0" smtClean="0">
                <a:effectLst>
                  <a:outerShdw blurRad="50800" dist="38100" dir="2700000" algn="tl" rotWithShape="0">
                    <a:prstClr val="black">
                      <a:alpha val="40000"/>
                    </a:prstClr>
                  </a:outerShdw>
                </a:effectLst>
              </a:rPr>
              <a:t>Health Difficulties</a:t>
            </a:r>
            <a:endParaRPr lang="en-GB" sz="1000" b="1" dirty="0">
              <a:effectLst>
                <a:outerShdw blurRad="50800" dist="38100" dir="2700000" algn="tl" rotWithShape="0">
                  <a:prstClr val="black">
                    <a:alpha val="40000"/>
                  </a:prstClr>
                </a:outerShdw>
              </a:effectLst>
            </a:endParaRPr>
          </a:p>
        </p:txBody>
      </p:sp>
      <p:sp>
        <p:nvSpPr>
          <p:cNvPr id="20" name="Text Box 2"/>
          <p:cNvSpPr txBox="1">
            <a:spLocks noChangeArrowheads="1"/>
          </p:cNvSpPr>
          <p:nvPr/>
        </p:nvSpPr>
        <p:spPr bwMode="auto">
          <a:xfrm>
            <a:off x="257178" y="2138319"/>
            <a:ext cx="5529262" cy="891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smtClean="0"/>
              <a:t>Access to ‘time out’/individual work area</a:t>
            </a:r>
          </a:p>
          <a:p>
            <a:pPr marL="285750" lvl="0" indent="-285750" algn="just">
              <a:buFont typeface="Arial" panose="020B0604020202020204" pitchFamily="34" charset="0"/>
              <a:buChar char="•"/>
            </a:pPr>
            <a:r>
              <a:rPr lang="en-GB" dirty="0" smtClean="0"/>
              <a:t>Mentoring</a:t>
            </a:r>
          </a:p>
          <a:p>
            <a:pPr marL="285750" indent="-285750" fontAlgn="base">
              <a:spcBef>
                <a:spcPct val="0"/>
              </a:spcBef>
              <a:spcAft>
                <a:spcPct val="0"/>
              </a:spcAft>
              <a:buFont typeface="Arial" panose="020B0604020202020204" pitchFamily="34" charset="0"/>
              <a:buChar char="•"/>
            </a:pPr>
            <a:r>
              <a:rPr lang="en-GB" dirty="0"/>
              <a:t>Individualised rewards system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Text Box 2"/>
          <p:cNvSpPr txBox="1">
            <a:spLocks noChangeArrowheads="1"/>
          </p:cNvSpPr>
          <p:nvPr/>
        </p:nvSpPr>
        <p:spPr bwMode="auto">
          <a:xfrm>
            <a:off x="257178" y="2943551"/>
            <a:ext cx="8627516" cy="179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lgn="just">
              <a:buFont typeface="Arial" panose="020B0604020202020204" pitchFamily="34" charset="0"/>
              <a:buChar char="•"/>
            </a:pPr>
            <a:r>
              <a:rPr lang="en-GB" dirty="0" smtClean="0"/>
              <a:t>Access </a:t>
            </a:r>
            <a:r>
              <a:rPr lang="en-GB" dirty="0"/>
              <a:t>to counselling services</a:t>
            </a:r>
          </a:p>
          <a:p>
            <a:pPr marL="285750" lvl="0" indent="-285750" algn="just">
              <a:buFont typeface="Arial" panose="020B0604020202020204" pitchFamily="34" charset="0"/>
              <a:buChar char="•"/>
            </a:pPr>
            <a:r>
              <a:rPr lang="en-GB" dirty="0" smtClean="0"/>
              <a:t>Increased access to additional adults in the classroom</a:t>
            </a:r>
          </a:p>
          <a:p>
            <a:pPr marL="285750" lvl="0" indent="-285750" algn="just">
              <a:buFont typeface="Arial" panose="020B0604020202020204" pitchFamily="34" charset="0"/>
              <a:buChar char="•"/>
            </a:pPr>
            <a:r>
              <a:rPr lang="en-GB" dirty="0" smtClean="0"/>
              <a:t>Alternative </a:t>
            </a:r>
            <a:r>
              <a:rPr lang="en-GB" dirty="0"/>
              <a:t>curriculum opportunities</a:t>
            </a:r>
          </a:p>
          <a:p>
            <a:pPr marL="285750" lvl="0" indent="-285750" algn="just">
              <a:buFont typeface="Arial" panose="020B0604020202020204" pitchFamily="34" charset="0"/>
              <a:buChar char="•"/>
            </a:pPr>
            <a:r>
              <a:rPr lang="en-GB" dirty="0"/>
              <a:t>Opportunities to develop Social Emotional Aspects of </a:t>
            </a:r>
            <a:r>
              <a:rPr lang="en-GB" dirty="0" smtClean="0"/>
              <a:t>Learning</a:t>
            </a:r>
          </a:p>
          <a:p>
            <a:pPr marL="285750" lvl="0" indent="-285750" algn="just">
              <a:buFont typeface="Arial" panose="020B0604020202020204" pitchFamily="34" charset="0"/>
              <a:buChar char="•"/>
            </a:pPr>
            <a:r>
              <a:rPr lang="en-GB" dirty="0" smtClean="0"/>
              <a:t>Referrals made to services as necessary.</a:t>
            </a:r>
          </a:p>
          <a:p>
            <a:pPr lvl="0" algn="just"/>
            <a:endParaRPr lang="en-GB" dirty="0"/>
          </a:p>
          <a:p>
            <a:pPr lvl="0" algn="just"/>
            <a:endParaRPr lang="en-GB" dirty="0" smtClean="0"/>
          </a:p>
          <a:p>
            <a:pPr lvl="0" algn="just"/>
            <a:endParaRPr lang="en-GB" dirty="0"/>
          </a:p>
          <a:p>
            <a:pPr lvl="0" algn="just"/>
            <a:endParaRPr lang="en-GB" dirty="0"/>
          </a:p>
          <a:p>
            <a:pPr marL="285750" lvl="0" indent="-285750" algn="just">
              <a:buFont typeface="Arial" panose="020B0604020202020204" pitchFamily="34" charset="0"/>
              <a:buChar char="•"/>
            </a:pPr>
            <a:endParaRPr lang="en-GB" dirty="0" smtClean="0"/>
          </a:p>
        </p:txBody>
      </p:sp>
    </p:spTree>
    <p:extLst>
      <p:ext uri="{BB962C8B-B14F-4D97-AF65-F5344CB8AC3E}">
        <p14:creationId xmlns:p14="http://schemas.microsoft.com/office/powerpoint/2010/main" val="2660011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1544</Words>
  <Application>Microsoft Office PowerPoint</Application>
  <PresentationFormat>On-screen Show (4:3)</PresentationFormat>
  <Paragraphs>137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Arial</vt:lpstr>
      <vt:lpstr>Arial Black</vt:lpstr>
      <vt:lpstr>Arial Narrow</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Stockton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Hutcheson, S</dc:creator>
  <cp:lastModifiedBy>Gartland, Jenny</cp:lastModifiedBy>
  <cp:revision>28</cp:revision>
  <dcterms:created xsi:type="dcterms:W3CDTF">2014-06-27T12:18:06Z</dcterms:created>
  <dcterms:modified xsi:type="dcterms:W3CDTF">2019-04-24T11:00:08Z</dcterms:modified>
</cp:coreProperties>
</file>